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4" r:id="rId2"/>
    <p:sldId id="277" r:id="rId3"/>
    <p:sldId id="257" r:id="rId4"/>
    <p:sldId id="286" r:id="rId5"/>
    <p:sldId id="258" r:id="rId6"/>
    <p:sldId id="259" r:id="rId7"/>
    <p:sldId id="260" r:id="rId8"/>
    <p:sldId id="283" r:id="rId9"/>
    <p:sldId id="280" r:id="rId10"/>
    <p:sldId id="281" r:id="rId11"/>
    <p:sldId id="285" r:id="rId12"/>
    <p:sldId id="284" r:id="rId13"/>
    <p:sldId id="282" r:id="rId14"/>
    <p:sldId id="262" r:id="rId15"/>
    <p:sldId id="263" r:id="rId16"/>
    <p:sldId id="269" r:id="rId17"/>
    <p:sldId id="265" r:id="rId18"/>
    <p:sldId id="266" r:id="rId19"/>
    <p:sldId id="278" r:id="rId20"/>
    <p:sldId id="279" r:id="rId21"/>
    <p:sldId id="270"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94676" autoAdjust="0"/>
  </p:normalViewPr>
  <p:slideViewPr>
    <p:cSldViewPr>
      <p:cViewPr>
        <p:scale>
          <a:sx n="75" d="100"/>
          <a:sy n="75" d="100"/>
        </p:scale>
        <p:origin x="-1782" y="-354"/>
      </p:cViewPr>
      <p:guideLst>
        <p:guide orient="horz" pos="2160"/>
        <p:guide pos="2880"/>
      </p:guideLst>
    </p:cSldViewPr>
  </p:slideViewPr>
  <p:outlineViewPr>
    <p:cViewPr>
      <p:scale>
        <a:sx n="33" d="100"/>
        <a:sy n="33" d="100"/>
      </p:scale>
      <p:origin x="0" y="152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029"/>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115C77-108A-444B-B3D7-59F17299295C}" type="datetimeFigureOut">
              <a:rPr lang="en-029"/>
              <a:pPr>
                <a:defRPr/>
              </a:pPr>
              <a:t>11/11/2015</a:t>
            </a:fld>
            <a:endParaRPr lang="en-029"/>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029"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029"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029"/>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6B33550-DD7E-4D91-8BDF-7D599D5C3DF0}" type="slidenum">
              <a:rPr lang="en-029"/>
              <a:pPr>
                <a:defRPr/>
              </a:pPr>
              <a:t>‹#›</a:t>
            </a:fld>
            <a:endParaRPr lang="en-029"/>
          </a:p>
        </p:txBody>
      </p:sp>
    </p:spTree>
    <p:extLst>
      <p:ext uri="{BB962C8B-B14F-4D97-AF65-F5344CB8AC3E}">
        <p14:creationId xmlns:p14="http://schemas.microsoft.com/office/powerpoint/2010/main" val="2409992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99F7FE-5B92-410B-8C9D-AC0A0FF50437}" type="slidenum">
              <a:rPr lang="en-029" altLang="en-US" smtClean="0"/>
              <a:pPr eaLnBrk="1" hangingPunct="1"/>
              <a:t>1</a:t>
            </a:fld>
            <a:endParaRPr lang="en-029"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A02DB6-F835-4153-90E4-B0725597B006}" type="slidenum">
              <a:rPr lang="en-029" altLang="en-US" smtClean="0"/>
              <a:pPr eaLnBrk="1" hangingPunct="1"/>
              <a:t>4</a:t>
            </a:fld>
            <a:endParaRPr lang="en-029"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a:p>
            <a:pPr eaLnBrk="1" hangingPunct="1">
              <a:spcBef>
                <a:spcPct val="0"/>
              </a:spcBef>
            </a:pPr>
            <a:endParaRPr lang="en-029"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72E08-1B3B-48B0-A580-073481B63688}" type="slidenum">
              <a:rPr lang="en-029" altLang="en-US" smtClean="0"/>
              <a:pPr eaLnBrk="1" hangingPunct="1"/>
              <a:t>7</a:t>
            </a:fld>
            <a:endParaRPr lang="en-029"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58598B-8712-4FC3-90AA-E3AB465F5555}" type="slidenum">
              <a:rPr lang="en-029" altLang="en-US" smtClean="0"/>
              <a:pPr eaLnBrk="1" hangingPunct="1"/>
              <a:t>8</a:t>
            </a:fld>
            <a:endParaRPr lang="en-029"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Presenter : Christopher Savariau</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704DC22-58F1-4481-B9E7-8E88987E279D}" type="slidenum">
              <a:rPr lang="en-US"/>
              <a:pPr>
                <a:defRPr/>
              </a:pPr>
              <a:t>‹#›</a:t>
            </a:fld>
            <a:endParaRPr lang="en-US"/>
          </a:p>
        </p:txBody>
      </p:sp>
    </p:spTree>
    <p:extLst>
      <p:ext uri="{BB962C8B-B14F-4D97-AF65-F5344CB8AC3E}">
        <p14:creationId xmlns:p14="http://schemas.microsoft.com/office/powerpoint/2010/main" val="205080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Presenter : Christopher Savariau</a:t>
            </a:r>
          </a:p>
        </p:txBody>
      </p:sp>
      <p:sp>
        <p:nvSpPr>
          <p:cNvPr id="6" name="Slide Number Placeholder 17"/>
          <p:cNvSpPr>
            <a:spLocks noGrp="1"/>
          </p:cNvSpPr>
          <p:nvPr>
            <p:ph type="sldNum" sz="quarter" idx="12"/>
          </p:nvPr>
        </p:nvSpPr>
        <p:spPr/>
        <p:txBody>
          <a:bodyPr/>
          <a:lstStyle>
            <a:lvl1pPr>
              <a:defRPr/>
            </a:lvl1pPr>
          </a:lstStyle>
          <a:p>
            <a:pPr>
              <a:defRPr/>
            </a:pPr>
            <a:fld id="{0C0BE829-C91D-41BB-8952-E693E44B44F7}" type="slidenum">
              <a:rPr lang="en-US"/>
              <a:pPr>
                <a:defRPr/>
              </a:pPr>
              <a:t>‹#›</a:t>
            </a:fld>
            <a:endParaRPr lang="en-US"/>
          </a:p>
        </p:txBody>
      </p:sp>
    </p:spTree>
    <p:extLst>
      <p:ext uri="{BB962C8B-B14F-4D97-AF65-F5344CB8AC3E}">
        <p14:creationId xmlns:p14="http://schemas.microsoft.com/office/powerpoint/2010/main" val="10273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Presenter : Christopher Savariau</a:t>
            </a:r>
          </a:p>
        </p:txBody>
      </p:sp>
      <p:sp>
        <p:nvSpPr>
          <p:cNvPr id="6" name="Slide Number Placeholder 17"/>
          <p:cNvSpPr>
            <a:spLocks noGrp="1"/>
          </p:cNvSpPr>
          <p:nvPr>
            <p:ph type="sldNum" sz="quarter" idx="12"/>
          </p:nvPr>
        </p:nvSpPr>
        <p:spPr/>
        <p:txBody>
          <a:bodyPr/>
          <a:lstStyle>
            <a:lvl1pPr>
              <a:defRPr/>
            </a:lvl1pPr>
          </a:lstStyle>
          <a:p>
            <a:pPr>
              <a:defRPr/>
            </a:pPr>
            <a:fld id="{1E795E5B-1EC2-4DF3-9A98-D87C5CCA2457}" type="slidenum">
              <a:rPr lang="en-US"/>
              <a:pPr>
                <a:defRPr/>
              </a:pPr>
              <a:t>‹#›</a:t>
            </a:fld>
            <a:endParaRPr lang="en-US"/>
          </a:p>
        </p:txBody>
      </p:sp>
    </p:spTree>
    <p:extLst>
      <p:ext uri="{BB962C8B-B14F-4D97-AF65-F5344CB8AC3E}">
        <p14:creationId xmlns:p14="http://schemas.microsoft.com/office/powerpoint/2010/main" val="252633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Presenter : Christopher Savariau</a:t>
            </a:r>
          </a:p>
        </p:txBody>
      </p:sp>
      <p:sp>
        <p:nvSpPr>
          <p:cNvPr id="6" name="Slide Number Placeholder 17"/>
          <p:cNvSpPr>
            <a:spLocks noGrp="1"/>
          </p:cNvSpPr>
          <p:nvPr>
            <p:ph type="sldNum" sz="quarter" idx="12"/>
          </p:nvPr>
        </p:nvSpPr>
        <p:spPr/>
        <p:txBody>
          <a:bodyPr/>
          <a:lstStyle>
            <a:lvl1pPr>
              <a:defRPr/>
            </a:lvl1pPr>
          </a:lstStyle>
          <a:p>
            <a:pPr>
              <a:defRPr/>
            </a:pPr>
            <a:fld id="{FD73BC48-E323-4CEA-9812-49254502FDA5}" type="slidenum">
              <a:rPr lang="en-US"/>
              <a:pPr>
                <a:defRPr/>
              </a:pPr>
              <a:t>‹#›</a:t>
            </a:fld>
            <a:endParaRPr lang="en-US"/>
          </a:p>
        </p:txBody>
      </p:sp>
    </p:spTree>
    <p:extLst>
      <p:ext uri="{BB962C8B-B14F-4D97-AF65-F5344CB8AC3E}">
        <p14:creationId xmlns:p14="http://schemas.microsoft.com/office/powerpoint/2010/main" val="252356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Presenter : Christopher Savariau</a:t>
            </a:r>
          </a:p>
        </p:txBody>
      </p:sp>
      <p:sp>
        <p:nvSpPr>
          <p:cNvPr id="8" name="Slide Number Placeholder 5"/>
          <p:cNvSpPr>
            <a:spLocks noGrp="1"/>
          </p:cNvSpPr>
          <p:nvPr>
            <p:ph type="sldNum" sz="quarter" idx="12"/>
          </p:nvPr>
        </p:nvSpPr>
        <p:spPr/>
        <p:txBody>
          <a:bodyPr/>
          <a:lstStyle>
            <a:lvl1pPr>
              <a:defRPr/>
            </a:lvl1pPr>
            <a:extLst/>
          </a:lstStyle>
          <a:p>
            <a:pPr>
              <a:defRPr/>
            </a:pPr>
            <a:fld id="{AB5C2B75-9F54-482A-9C0E-403DCD173897}" type="slidenum">
              <a:rPr lang="en-US"/>
              <a:pPr>
                <a:defRPr/>
              </a:pPr>
              <a:t>‹#›</a:t>
            </a:fld>
            <a:endParaRPr lang="en-US"/>
          </a:p>
        </p:txBody>
      </p:sp>
    </p:spTree>
    <p:extLst>
      <p:ext uri="{BB962C8B-B14F-4D97-AF65-F5344CB8AC3E}">
        <p14:creationId xmlns:p14="http://schemas.microsoft.com/office/powerpoint/2010/main" val="349027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Presenter : Christopher Savariau</a:t>
            </a:r>
          </a:p>
        </p:txBody>
      </p:sp>
      <p:sp>
        <p:nvSpPr>
          <p:cNvPr id="7" name="Slide Number Placeholder 6"/>
          <p:cNvSpPr>
            <a:spLocks noGrp="1"/>
          </p:cNvSpPr>
          <p:nvPr>
            <p:ph type="sldNum" sz="quarter" idx="12"/>
          </p:nvPr>
        </p:nvSpPr>
        <p:spPr/>
        <p:txBody>
          <a:bodyPr/>
          <a:lstStyle>
            <a:lvl1pPr>
              <a:defRPr/>
            </a:lvl1pPr>
            <a:extLst/>
          </a:lstStyle>
          <a:p>
            <a:pPr>
              <a:defRPr/>
            </a:pPr>
            <a:fld id="{AA2ABA5E-E827-4953-98C3-F55829AC4B47}" type="slidenum">
              <a:rPr lang="en-US"/>
              <a:pPr>
                <a:defRPr/>
              </a:pPr>
              <a:t>‹#›</a:t>
            </a:fld>
            <a:endParaRPr lang="en-US"/>
          </a:p>
        </p:txBody>
      </p:sp>
    </p:spTree>
    <p:extLst>
      <p:ext uri="{BB962C8B-B14F-4D97-AF65-F5344CB8AC3E}">
        <p14:creationId xmlns:p14="http://schemas.microsoft.com/office/powerpoint/2010/main" val="65170245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Presenter : Christopher Savariau</a:t>
            </a:r>
          </a:p>
        </p:txBody>
      </p:sp>
      <p:sp>
        <p:nvSpPr>
          <p:cNvPr id="9" name="Slide Number Placeholder 8"/>
          <p:cNvSpPr>
            <a:spLocks noGrp="1"/>
          </p:cNvSpPr>
          <p:nvPr>
            <p:ph type="sldNum" sz="quarter" idx="12"/>
          </p:nvPr>
        </p:nvSpPr>
        <p:spPr/>
        <p:txBody>
          <a:bodyPr/>
          <a:lstStyle>
            <a:lvl1pPr>
              <a:defRPr/>
            </a:lvl1pPr>
            <a:extLst/>
          </a:lstStyle>
          <a:p>
            <a:pPr>
              <a:defRPr/>
            </a:pPr>
            <a:fld id="{93CE7211-3C08-4B6B-8D15-D98CA69CA2F6}" type="slidenum">
              <a:rPr lang="en-US"/>
              <a:pPr>
                <a:defRPr/>
              </a:pPr>
              <a:t>‹#›</a:t>
            </a:fld>
            <a:endParaRPr lang="en-US"/>
          </a:p>
        </p:txBody>
      </p:sp>
    </p:spTree>
    <p:extLst>
      <p:ext uri="{BB962C8B-B14F-4D97-AF65-F5344CB8AC3E}">
        <p14:creationId xmlns:p14="http://schemas.microsoft.com/office/powerpoint/2010/main" val="15124085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Presenter : Christopher Savariau</a:t>
            </a:r>
          </a:p>
        </p:txBody>
      </p:sp>
      <p:sp>
        <p:nvSpPr>
          <p:cNvPr id="5" name="Slide Number Placeholder 4"/>
          <p:cNvSpPr>
            <a:spLocks noGrp="1"/>
          </p:cNvSpPr>
          <p:nvPr>
            <p:ph type="sldNum" sz="quarter" idx="12"/>
          </p:nvPr>
        </p:nvSpPr>
        <p:spPr/>
        <p:txBody>
          <a:bodyPr/>
          <a:lstStyle>
            <a:lvl1pPr>
              <a:defRPr/>
            </a:lvl1pPr>
            <a:extLst/>
          </a:lstStyle>
          <a:p>
            <a:pPr>
              <a:defRPr/>
            </a:pPr>
            <a:fld id="{ECE72B15-E5C2-40D6-AEA3-0C554E2CFD87}" type="slidenum">
              <a:rPr lang="en-US"/>
              <a:pPr>
                <a:defRPr/>
              </a:pPr>
              <a:t>‹#›</a:t>
            </a:fld>
            <a:endParaRPr lang="en-US"/>
          </a:p>
        </p:txBody>
      </p:sp>
    </p:spTree>
    <p:extLst>
      <p:ext uri="{BB962C8B-B14F-4D97-AF65-F5344CB8AC3E}">
        <p14:creationId xmlns:p14="http://schemas.microsoft.com/office/powerpoint/2010/main" val="185654399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Presenter : Christopher Savariau</a:t>
            </a:r>
          </a:p>
        </p:txBody>
      </p:sp>
      <p:sp>
        <p:nvSpPr>
          <p:cNvPr id="4" name="Slide Number Placeholder 17"/>
          <p:cNvSpPr>
            <a:spLocks noGrp="1"/>
          </p:cNvSpPr>
          <p:nvPr>
            <p:ph type="sldNum" sz="quarter" idx="12"/>
          </p:nvPr>
        </p:nvSpPr>
        <p:spPr/>
        <p:txBody>
          <a:bodyPr/>
          <a:lstStyle>
            <a:lvl1pPr>
              <a:defRPr/>
            </a:lvl1pPr>
          </a:lstStyle>
          <a:p>
            <a:pPr>
              <a:defRPr/>
            </a:pPr>
            <a:fld id="{378754C2-C089-49AD-A873-D0B4B699322C}" type="slidenum">
              <a:rPr lang="en-US"/>
              <a:pPr>
                <a:defRPr/>
              </a:pPr>
              <a:t>‹#›</a:t>
            </a:fld>
            <a:endParaRPr lang="en-US"/>
          </a:p>
        </p:txBody>
      </p:sp>
    </p:spTree>
    <p:extLst>
      <p:ext uri="{BB962C8B-B14F-4D97-AF65-F5344CB8AC3E}">
        <p14:creationId xmlns:p14="http://schemas.microsoft.com/office/powerpoint/2010/main" val="99105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Presenter : Christopher Savariau</a:t>
            </a:r>
          </a:p>
        </p:txBody>
      </p:sp>
      <p:sp>
        <p:nvSpPr>
          <p:cNvPr id="7" name="Slide Number Placeholder 6"/>
          <p:cNvSpPr>
            <a:spLocks noGrp="1"/>
          </p:cNvSpPr>
          <p:nvPr>
            <p:ph type="sldNum" sz="quarter" idx="12"/>
          </p:nvPr>
        </p:nvSpPr>
        <p:spPr/>
        <p:txBody>
          <a:bodyPr/>
          <a:lstStyle>
            <a:lvl1pPr>
              <a:defRPr/>
            </a:lvl1pPr>
            <a:extLst/>
          </a:lstStyle>
          <a:p>
            <a:pPr>
              <a:defRPr/>
            </a:pPr>
            <a:fld id="{ADA420A5-AAAE-4B4B-BE54-31C5A25CCD82}" type="slidenum">
              <a:rPr lang="en-US"/>
              <a:pPr>
                <a:defRPr/>
              </a:pPr>
              <a:t>‹#›</a:t>
            </a:fld>
            <a:endParaRPr lang="en-US"/>
          </a:p>
        </p:txBody>
      </p:sp>
    </p:spTree>
    <p:extLst>
      <p:ext uri="{BB962C8B-B14F-4D97-AF65-F5344CB8AC3E}">
        <p14:creationId xmlns:p14="http://schemas.microsoft.com/office/powerpoint/2010/main" val="428752641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Presenter : Christopher Savariau</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09B9A7C-A206-4AC6-80EB-AA3803EB886B}" type="slidenum">
              <a:rPr lang="en-US"/>
              <a:pPr>
                <a:defRPr/>
              </a:pPr>
              <a:t>‹#›</a:t>
            </a:fld>
            <a:endParaRPr lang="en-US"/>
          </a:p>
        </p:txBody>
      </p:sp>
    </p:spTree>
    <p:extLst>
      <p:ext uri="{BB962C8B-B14F-4D97-AF65-F5344CB8AC3E}">
        <p14:creationId xmlns:p14="http://schemas.microsoft.com/office/powerpoint/2010/main" val="191990338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a:defRPr/>
            </a:pPr>
            <a:r>
              <a:rPr lang="en-US"/>
              <a:t>Presenter : Christopher Savariau</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a:defRPr/>
            </a:pPr>
            <a:fld id="{5F05998C-DA53-461E-9367-7B364DA045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40" r:id="rId5"/>
    <p:sldLayoutId id="2147483741" r:id="rId6"/>
    <p:sldLayoutId id="2147483734" r:id="rId7"/>
    <p:sldLayoutId id="2147483742" r:id="rId8"/>
    <p:sldLayoutId id="2147483743" r:id="rId9"/>
    <p:sldLayoutId id="2147483735" r:id="rId10"/>
    <p:sldLayoutId id="2147483736"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images.google.com.jm/imgres?imgurl=http://www.ogormans.co.uk/images/scales.jpg&amp;imgrefurl=http://www.ogormans.co.uk/dualit9.htm&amp;h=318&amp;w=260&amp;sz=14&amp;hl=en&amp;start=11&amp;tbnid=NseRlu9s0TuYBM:&amp;tbnh=118&amp;tbnw=96&amp;prev=/images?q%3Dscales%26gbv%3D2%26hl%3Den" TargetMode="External"/><Relationship Id="rId7" Type="http://schemas.openxmlformats.org/officeDocument/2006/relationships/hyperlink" Target="http://images.google.com.jm/imgres?imgurl=http://www.offshore-technology.com/contractor_images/ifg/2_test_equipment.jpg&amp;imgrefurl=http://www.offshore-technology.com/contractors/instrumentation/ifg/ifg2.html&amp;h=362&amp;w=550&amp;sz=28&amp;hl=en&amp;start=19&amp;tbnid=U0bjfTzM1YFYdM:&amp;tbnh=88&amp;tbnw=133&amp;prev=/images?q%3Dtest%2Bmeasure%2Bequipment%26gbv%3D2%26hl%3Den%26sa%3D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images.google.com.jm/imgres?imgurl=http://www.test-equipment-rental.com/images/telecom.jpg&amp;imgrefurl=http://www.test-equipment-rental.com/electronic-test-measurement-equipment.html&amp;h=200&amp;w=225&amp;sz=9&amp;hl=en&amp;start=6&amp;tbnid=B-QYoEAx2CWGUM:&amp;tbnh=96&amp;tbnw=108&amp;prev=/images?q%3Dtest%2Bmeasure%2Bequipment%26gbv%3D2%26hl%3Den%26sa%3DG"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images.google.com.jm/imgres?imgurl=http://www.weightron.com/photos/wbridge5.jpg&amp;imgrefurl=http://www.weightron.com/Mainfiles/weighbridges.htm&amp;h=239&amp;w=321&amp;sz=17&amp;hl=en&amp;start=2&amp;tbnid=gurxp7RWM0P1WM:&amp;tbnh=88&amp;tbnw=118&amp;prev=/images?q%3Dweighbridges%26gbv%3D2%26ndsp%3D20%26hl%3Den%26sa%3D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images.google.com.jm/imgres?imgurl=http://www.appliedmembranes.com/ezsdi2.gif&amp;imgrefurl=http://www.appliedmembranes.com/new_page_4.htm&amp;h=313&amp;w=397&amp;sz=10&amp;hl=en&amp;start=2&amp;tbnid=mqPPc8GSIIG1wM:&amp;tbnh=98&amp;tbnw=124&amp;prev=/images?q%3DVolumetric%2Bmeasurement%2Btests%26gbv%3D2%26hl%3Den%26sa%3DG" TargetMode="External"/><Relationship Id="rId7" Type="http://schemas.openxmlformats.org/officeDocument/2006/relationships/hyperlink" Target="http://images.google.com.jm/imgres?imgurl=http://www.divemix.com/Products/high-pressure/HighPressure-Images/hose-test-units3.jpg&amp;imgrefurl=http://www.divemix.com/Products/high-pressure/hose-test-units.aspx&amp;h=143&amp;w=166&amp;sz=9&amp;hl=en&amp;start=37&amp;tbnid=KX1A4SskgSvCkM:&amp;tbnh=85&amp;tbnw=99&amp;prev=/images?q%3DVolumetric%2Bmeasurement%2Btests%26start%3D20%26gbv%3D2%26ndsp%3D20%26hl%3Den%26sa%3DN"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images.google.com.jm/imgres?imgurl=http://www.worldoftest.com/images/hardbrineller.jpg&amp;imgrefurl=http://www.worldoftest.com/brinelltester.htm&amp;h=465&amp;w=255&amp;sz=41&amp;hl=en&amp;start=23&amp;tbnid=izahkFoxRbw0KM:&amp;tbnh=128&amp;tbnw=70&amp;prev=/images?q%3DVolumetric%2Bmeasurement%2Btests%26start%3D20%26gbv%3D2%26ndsp%3D20%26hl%3Den%26sa%3DN"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eer.com/products/detail.aspx?image=CSI086589C"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veer.com/products/detail.aspx?image=PDI0570371"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veer.com/products/detail.aspx?image=CYI0101365" TargetMode="External"/><Relationship Id="rId7" Type="http://schemas.openxmlformats.org/officeDocument/2006/relationships/hyperlink" Target="http://www.veer.com/products/detail.aspx?image=IZI0001571"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veer.com/products/detail.aspx?image=SPI1721727"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images.google.com.jm/imgres?imgurl=http://images1.hdpi.com/product_enlarged/hotshots-sq-3736WW.jpg&amp;imgrefurl=http://www.barbecues.com/web/catalog/product_detail.aspx?pid%3D237406&amp;h=330&amp;w=330&amp;sz=10&amp;hl=en&amp;start=13&amp;tbnid=6u-7Qadl8yME6M:&amp;tbnh=119&amp;tbnw=119&amp;prev=/images?q%3DJamaican%2BSauces%2B%26gbv%3D2%26hl%3Den%26sa%3DG" TargetMode="External"/><Relationship Id="rId7" Type="http://schemas.openxmlformats.org/officeDocument/2006/relationships/hyperlink" Target="http://images.google.com.jm/imgres?imgurl=http://www.sams247.com/images/Grace%20Ackees_sm.JPG&amp;imgrefurl=http://www.sams247.com/SearchResult.aspx?CategoryID%3D42&amp;h=160&amp;w=113&amp;sz=15&amp;hl=en&amp;start=2&amp;tbnid=1dNQQX59ZgKc7M:&amp;tbnh=98&amp;tbnw=69&amp;prev=/images?q%3DCanned%2BAckees%26gbv%3D2%26hl%3Den"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images.google.com.jm/imgres?imgurl=http://www.calypsoimports.co.uk/gifs/products/SCOTCHBONNETweb.JPG&amp;imgrefurl=http://www.calypsoimports.co.uk/departments/products/EATONS-SAU04.htm&amp;h=388&amp;w=260&amp;sz=49&amp;hl=en&amp;start=14&amp;tbnid=-4Qw4ihkwCQiJM:&amp;tbnh=123&amp;tbnw=82&amp;prev=/images?q%3DJamaican%2BSauces%2B%26gbv%3D2%26hl%3Den%26sa%3DG"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images.google.com.jm/imgres?imgurl=http://www.flyermall.com/Imgs/recipe/15.jpg&amp;imgrefurl=http://www.flyermall.com/recipe/recipe.html&amp;h=500&amp;w=600&amp;sz=433&amp;hl=en&amp;start=5&amp;tbnid=8bKzgSYgmMv92M:&amp;tbnh=113&amp;tbnw=135&amp;prev=/images?q%3DCanned%2BCallaloo%26gbv%3D2%26hl%3D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1828800" y="2743200"/>
            <a:ext cx="64865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lnSpc>
                <a:spcPct val="80000"/>
              </a:lnSpc>
              <a:spcBef>
                <a:spcPct val="0"/>
              </a:spcBef>
              <a:buClrTx/>
              <a:buSzTx/>
              <a:buFontTx/>
              <a:buNone/>
            </a:pPr>
            <a:r>
              <a:rPr lang="en-US" altLang="en-US" sz="2800" b="1" i="1">
                <a:solidFill>
                  <a:srgbClr val="660066"/>
                </a:solidFill>
                <a:latin typeface="Arial" charset="0"/>
                <a:cs typeface="Arial" charset="0"/>
              </a:rPr>
              <a:t>BUREAU OF STANDARDS JAMAICA</a:t>
            </a:r>
            <a:endParaRPr lang="en-GB" altLang="en-US" sz="2800" b="1" i="1">
              <a:solidFill>
                <a:srgbClr val="660066"/>
              </a:solidFill>
              <a:latin typeface="Arial" charset="0"/>
              <a:cs typeface="Arial" charset="0"/>
            </a:endParaRPr>
          </a:p>
        </p:txBody>
      </p:sp>
      <p:sp>
        <p:nvSpPr>
          <p:cNvPr id="9220" name="Line 9"/>
          <p:cNvSpPr>
            <a:spLocks noChangeShapeType="1"/>
          </p:cNvSpPr>
          <p:nvPr/>
        </p:nvSpPr>
        <p:spPr bwMode="auto">
          <a:xfrm>
            <a:off x="1752600" y="3200400"/>
            <a:ext cx="64293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Text Box 8"/>
          <p:cNvSpPr txBox="1">
            <a:spLocks noChangeArrowheads="1"/>
          </p:cNvSpPr>
          <p:nvPr/>
        </p:nvSpPr>
        <p:spPr bwMode="auto">
          <a:xfrm>
            <a:off x="1905000" y="3352800"/>
            <a:ext cx="64865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lnSpc>
                <a:spcPct val="80000"/>
              </a:lnSpc>
              <a:spcBef>
                <a:spcPct val="0"/>
              </a:spcBef>
              <a:buClrTx/>
              <a:buSzTx/>
              <a:buFontTx/>
              <a:buNone/>
            </a:pPr>
            <a:r>
              <a:rPr lang="en-US" altLang="en-US" sz="2400" b="1" i="1">
                <a:latin typeface="Rage Italic" pitchFamily="66" charset="0"/>
                <a:cs typeface="Arial" charset="0"/>
              </a:rPr>
              <a:t>Making Standards Work For You…</a:t>
            </a:r>
            <a:endParaRPr lang="en-GB" altLang="en-US" sz="2400" b="1" i="1">
              <a:latin typeface="Rage Italic" pitchFamily="66" charset="0"/>
              <a:cs typeface="Arial" charset="0"/>
            </a:endParaRPr>
          </a:p>
        </p:txBody>
      </p:sp>
      <p:sp>
        <p:nvSpPr>
          <p:cNvPr id="922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sz="2800" dirty="0">
                <a:solidFill>
                  <a:srgbClr val="990099"/>
                </a:solidFill>
                <a:effectLst/>
                <a:latin typeface="Book Antiqua" panose="02040602050305030304" pitchFamily="18" charset="0"/>
              </a:rPr>
              <a:t>LIST OF PRESCRIBED FOODS</a:t>
            </a:r>
            <a:r>
              <a:rPr lang="en-029" sz="2800" dirty="0">
                <a:solidFill>
                  <a:srgbClr val="990099"/>
                </a:solidFill>
                <a:effectLst/>
                <a:latin typeface="Book Antiqua" panose="02040602050305030304" pitchFamily="18" charset="0"/>
              </a:rPr>
              <a:t/>
            </a:r>
            <a:br>
              <a:rPr lang="en-029" sz="2800" dirty="0">
                <a:solidFill>
                  <a:srgbClr val="990099"/>
                </a:solidFill>
                <a:effectLst/>
                <a:latin typeface="Book Antiqua" panose="02040602050305030304" pitchFamily="18" charset="0"/>
              </a:rPr>
            </a:br>
            <a:r>
              <a:rPr lang="en-US" sz="2800" dirty="0">
                <a:solidFill>
                  <a:srgbClr val="990099"/>
                </a:solidFill>
                <a:effectLst/>
                <a:latin typeface="Book Antiqua" panose="02040602050305030304" pitchFamily="18" charset="0"/>
              </a:rPr>
              <a:t>(UNDER THE PROCESSED FOOD ACT 1959)</a:t>
            </a:r>
            <a:r>
              <a:rPr lang="en-029" sz="2800" dirty="0">
                <a:solidFill>
                  <a:srgbClr val="990099"/>
                </a:solidFill>
                <a:effectLst/>
                <a:latin typeface="Book Antiqua" panose="02040602050305030304" pitchFamily="18" charset="0"/>
              </a:rPr>
              <a:t/>
            </a:r>
            <a:br>
              <a:rPr lang="en-029" sz="2800" dirty="0">
                <a:solidFill>
                  <a:srgbClr val="990099"/>
                </a:solidFill>
                <a:effectLst/>
                <a:latin typeface="Book Antiqua" panose="02040602050305030304" pitchFamily="18" charset="0"/>
              </a:rPr>
            </a:br>
            <a:endParaRPr lang="en-029" sz="2800" dirty="0">
              <a:solidFill>
                <a:srgbClr val="990099"/>
              </a:solidFill>
              <a:latin typeface="Book Antiqua" panose="02040602050305030304" pitchFamily="18" charset="0"/>
            </a:endParaRPr>
          </a:p>
        </p:txBody>
      </p:sp>
      <p:sp>
        <p:nvSpPr>
          <p:cNvPr id="18435" name="Content Placeholder 1"/>
          <p:cNvSpPr>
            <a:spLocks noGrp="1"/>
          </p:cNvSpPr>
          <p:nvPr>
            <p:ph sz="quarter" idx="2"/>
          </p:nvPr>
        </p:nvSpPr>
        <p:spPr>
          <a:xfrm>
            <a:off x="685800" y="1457325"/>
            <a:ext cx="4040188"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1400" smtClean="0"/>
              <a:t>Guava Cups</a:t>
            </a:r>
            <a:endParaRPr lang="en-029" altLang="en-US" sz="1400" smtClean="0"/>
          </a:p>
          <a:p>
            <a:r>
              <a:rPr lang="en-US" altLang="en-US" sz="1400" smtClean="0"/>
              <a:t>Guava Halves</a:t>
            </a:r>
            <a:endParaRPr lang="en-029" altLang="en-US" sz="1400" smtClean="0"/>
          </a:p>
          <a:p>
            <a:r>
              <a:rPr lang="en-US" altLang="en-US" sz="1400" b="1" smtClean="0"/>
              <a:t>Fruit Nectars</a:t>
            </a:r>
            <a:endParaRPr lang="en-029" altLang="en-US" sz="1400" b="1" smtClean="0"/>
          </a:p>
          <a:p>
            <a:r>
              <a:rPr lang="en-US" altLang="en-US" sz="1400" b="1" smtClean="0"/>
              <a:t>Sauces		</a:t>
            </a:r>
            <a:r>
              <a:rPr lang="en-US" altLang="en-US" sz="1400" smtClean="0"/>
              <a:t>	</a:t>
            </a:r>
          </a:p>
          <a:p>
            <a:r>
              <a:rPr lang="en-US" altLang="en-US" sz="1400" u="sng" smtClean="0"/>
              <a:t>Hot Sauce</a:t>
            </a:r>
            <a:endParaRPr lang="en-029" altLang="en-US" sz="1400" u="sng" smtClean="0"/>
          </a:p>
          <a:p>
            <a:r>
              <a:rPr lang="en-US" altLang="en-US" sz="1400" b="1" smtClean="0"/>
              <a:t>Hot Pepper Sauce</a:t>
            </a:r>
            <a:endParaRPr lang="en-029" altLang="en-US" sz="1400" smtClean="0"/>
          </a:p>
          <a:p>
            <a:r>
              <a:rPr lang="en-US" altLang="en-US" sz="1400" b="1" smtClean="0"/>
              <a:t>Table Sauce</a:t>
            </a:r>
            <a:endParaRPr lang="en-029" altLang="en-US" sz="1400" smtClean="0"/>
          </a:p>
          <a:p>
            <a:r>
              <a:rPr lang="en-US" altLang="en-US" sz="1400" b="1" smtClean="0"/>
              <a:t>Soya Sauce</a:t>
            </a:r>
            <a:endParaRPr lang="en-029" altLang="en-US" sz="1400" smtClean="0"/>
          </a:p>
          <a:p>
            <a:r>
              <a:rPr lang="en-US" altLang="en-US" sz="1400" b="1" smtClean="0"/>
              <a:t>etc.</a:t>
            </a:r>
            <a:endParaRPr lang="en-029" altLang="en-US" sz="1400" smtClean="0"/>
          </a:p>
          <a:p>
            <a:r>
              <a:rPr lang="en-US" altLang="en-US" sz="1400" smtClean="0"/>
              <a:t>Pickled Cucumbers</a:t>
            </a:r>
            <a:endParaRPr lang="en-029" altLang="en-US" sz="1400" smtClean="0"/>
          </a:p>
          <a:p>
            <a:r>
              <a:rPr lang="en-US" altLang="en-US" sz="1400" smtClean="0"/>
              <a:t>Susumber</a:t>
            </a:r>
            <a:endParaRPr lang="en-029" altLang="en-US" sz="1400" smtClean="0"/>
          </a:p>
          <a:p>
            <a:r>
              <a:rPr lang="en-US" altLang="en-US" sz="1400" smtClean="0"/>
              <a:t>Canned Soups</a:t>
            </a:r>
            <a:r>
              <a:rPr lang="en-US" altLang="en-US" sz="1400" b="1" smtClean="0"/>
              <a:t> </a:t>
            </a:r>
          </a:p>
          <a:p>
            <a:r>
              <a:rPr lang="en-US" altLang="en-US" sz="1400" b="1" smtClean="0"/>
              <a:t>Vinegar</a:t>
            </a:r>
          </a:p>
          <a:p>
            <a:r>
              <a:rPr lang="en-US" altLang="en-US" sz="1400" b="1" smtClean="0"/>
              <a:t>Syrups</a:t>
            </a:r>
            <a:endParaRPr lang="en-029" altLang="en-US" sz="1400" smtClean="0"/>
          </a:p>
          <a:p>
            <a:endParaRPr lang="en-029" altLang="en-US" sz="1400" smtClean="0"/>
          </a:p>
        </p:txBody>
      </p:sp>
      <p:sp>
        <p:nvSpPr>
          <p:cNvPr id="18436" name="Content Placeholder 3"/>
          <p:cNvSpPr>
            <a:spLocks noGrp="1"/>
          </p:cNvSpPr>
          <p:nvPr>
            <p:ph sz="quarter" idx="4"/>
          </p:nvPr>
        </p:nvSpPr>
        <p:spPr>
          <a:xfrm>
            <a:off x="4645025" y="1444625"/>
            <a:ext cx="4041775" cy="4270375"/>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1400" b="1" smtClean="0"/>
              <a:t>Processed Meats	-</a:t>
            </a:r>
          </a:p>
          <a:p>
            <a:pPr>
              <a:spcBef>
                <a:spcPct val="0"/>
              </a:spcBef>
            </a:pPr>
            <a:r>
              <a:rPr lang="en-US" altLang="en-US" sz="1400" b="1" smtClean="0"/>
              <a:t>	Viennas</a:t>
            </a:r>
            <a:endParaRPr lang="en-029" altLang="en-US" sz="1400" smtClean="0"/>
          </a:p>
          <a:p>
            <a:pPr>
              <a:spcBef>
                <a:spcPct val="0"/>
              </a:spcBef>
            </a:pPr>
            <a:r>
              <a:rPr lang="en-US" altLang="en-US" sz="1400" b="1" smtClean="0"/>
              <a:t>-	Hams</a:t>
            </a:r>
            <a:endParaRPr lang="en-029" altLang="en-US" sz="1400" smtClean="0"/>
          </a:p>
          <a:p>
            <a:pPr>
              <a:spcBef>
                <a:spcPct val="0"/>
              </a:spcBef>
            </a:pPr>
            <a:r>
              <a:rPr lang="en-US" altLang="en-US" sz="1400" b="1" smtClean="0"/>
              <a:t>-	Bacon</a:t>
            </a:r>
            <a:endParaRPr lang="en-029" altLang="en-US" sz="1400" smtClean="0"/>
          </a:p>
          <a:p>
            <a:pPr>
              <a:spcBef>
                <a:spcPct val="0"/>
              </a:spcBef>
            </a:pPr>
            <a:r>
              <a:rPr lang="en-US" altLang="en-US" sz="1400" b="1" smtClean="0"/>
              <a:t>-	Frankfurters</a:t>
            </a:r>
            <a:endParaRPr lang="en-029" altLang="en-US" sz="1400" smtClean="0"/>
          </a:p>
          <a:p>
            <a:pPr>
              <a:spcBef>
                <a:spcPct val="0"/>
              </a:spcBef>
            </a:pPr>
            <a:r>
              <a:rPr lang="en-US" altLang="en-US" sz="1400" b="1" smtClean="0"/>
              <a:t>-	Bologna</a:t>
            </a:r>
            <a:endParaRPr lang="en-029" altLang="en-US" sz="1400" smtClean="0"/>
          </a:p>
          <a:p>
            <a:pPr>
              <a:spcBef>
                <a:spcPct val="0"/>
              </a:spcBef>
            </a:pPr>
            <a:r>
              <a:rPr lang="en-US" altLang="en-US" sz="1400" b="1" smtClean="0"/>
              <a:t>-	Salami</a:t>
            </a:r>
            <a:endParaRPr lang="en-029" altLang="en-US" sz="1400" smtClean="0"/>
          </a:p>
          <a:p>
            <a:pPr>
              <a:spcBef>
                <a:spcPct val="0"/>
              </a:spcBef>
            </a:pPr>
            <a:r>
              <a:rPr lang="en-US" altLang="en-US" sz="1400" smtClean="0"/>
              <a:t>Curried Mutton		      		(frozen)</a:t>
            </a:r>
            <a:endParaRPr lang="en-029" altLang="en-US" sz="1400" smtClean="0"/>
          </a:p>
          <a:p>
            <a:pPr>
              <a:spcBef>
                <a:spcPct val="0"/>
              </a:spcBef>
            </a:pPr>
            <a:r>
              <a:rPr lang="en-US" altLang="en-US" sz="1400" smtClean="0"/>
              <a:t>Macaroni &amp; Mince	</a:t>
            </a:r>
          </a:p>
          <a:p>
            <a:pPr>
              <a:spcBef>
                <a:spcPct val="0"/>
              </a:spcBef>
            </a:pPr>
            <a:r>
              <a:rPr lang="en-US" altLang="en-US" sz="1400" smtClean="0"/>
              <a:t>Mackerel &amp; Bananas		</a:t>
            </a:r>
            <a:endParaRPr lang="en-029" altLang="en-US" sz="1400" smtClean="0"/>
          </a:p>
          <a:p>
            <a:pPr>
              <a:spcBef>
                <a:spcPct val="0"/>
              </a:spcBef>
            </a:pPr>
            <a:r>
              <a:rPr lang="en-US" altLang="en-US" sz="1400" smtClean="0"/>
              <a:t>Sweet Potato Mix		</a:t>
            </a:r>
            <a:endParaRPr lang="en-029" altLang="en-US" sz="1400" smtClean="0"/>
          </a:p>
          <a:p>
            <a:pPr>
              <a:spcBef>
                <a:spcPct val="0"/>
              </a:spcBef>
            </a:pPr>
            <a:r>
              <a:rPr lang="en-US" altLang="en-US" sz="1400" smtClean="0"/>
              <a:t>Rice &amp; Peas		</a:t>
            </a:r>
          </a:p>
          <a:p>
            <a:pPr>
              <a:spcBef>
                <a:spcPct val="0"/>
              </a:spcBef>
            </a:pPr>
            <a:r>
              <a:rPr lang="en-US" altLang="en-US" sz="1400" smtClean="0"/>
              <a:t>Fried Plantain			</a:t>
            </a:r>
            <a:endParaRPr lang="en-029" altLang="en-US" sz="1400" smtClean="0"/>
          </a:p>
          <a:p>
            <a:pPr>
              <a:spcBef>
                <a:spcPct val="0"/>
              </a:spcBef>
            </a:pPr>
            <a:r>
              <a:rPr lang="en-US" altLang="en-US" sz="1400" smtClean="0"/>
              <a:t>Oxtail in Wine			</a:t>
            </a:r>
            <a:endParaRPr lang="en-029" altLang="en-US" sz="1400" smtClean="0"/>
          </a:p>
          <a:p>
            <a:pPr>
              <a:spcBef>
                <a:spcPct val="0"/>
              </a:spcBef>
            </a:pPr>
            <a:r>
              <a:rPr lang="en-US" altLang="en-US" sz="1400" smtClean="0"/>
              <a:t>Stewed Beef			</a:t>
            </a:r>
            <a:endParaRPr lang="en-029" altLang="en-US" sz="1400" smtClean="0"/>
          </a:p>
          <a:p>
            <a:pPr>
              <a:spcBef>
                <a:spcPct val="0"/>
              </a:spcBef>
            </a:pPr>
            <a:r>
              <a:rPr lang="en-US" altLang="en-US" sz="1400" smtClean="0"/>
              <a:t>Ackee &amp; Saltfish			</a:t>
            </a:r>
            <a:endParaRPr lang="en-029" altLang="en-US" sz="1400" smtClean="0"/>
          </a:p>
          <a:p>
            <a:pPr>
              <a:spcBef>
                <a:spcPct val="0"/>
              </a:spcBef>
            </a:pPr>
            <a:r>
              <a:rPr lang="en-US" altLang="en-US" sz="1400" smtClean="0"/>
              <a:t>Stew Peas			</a:t>
            </a:r>
            <a:endParaRPr lang="en-029" altLang="en-US" sz="1400" smtClean="0"/>
          </a:p>
          <a:p>
            <a:pPr>
              <a:spcBef>
                <a:spcPct val="0"/>
              </a:spcBef>
            </a:pPr>
            <a:r>
              <a:rPr lang="en-US" altLang="en-US" sz="1400" smtClean="0"/>
              <a:t>Chicken (Maryland Style)		</a:t>
            </a:r>
            <a:endParaRPr lang="en-029" altLang="en-US" sz="1400" smtClean="0"/>
          </a:p>
          <a:p>
            <a:pPr>
              <a:spcBef>
                <a:spcPct val="0"/>
              </a:spcBef>
            </a:pPr>
            <a:r>
              <a:rPr lang="en-US" altLang="en-US" sz="1400" smtClean="0"/>
              <a:t>Beef Balls				</a:t>
            </a:r>
            <a:endParaRPr lang="en-029" altLang="en-US" sz="1400" smtClean="0"/>
          </a:p>
        </p:txBody>
      </p:sp>
      <p:sp>
        <p:nvSpPr>
          <p:cNvPr id="1843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pic>
        <p:nvPicPr>
          <p:cNvPr id="18438"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438" y="304800"/>
            <a:ext cx="7853362" cy="1112838"/>
          </a:xfrm>
        </p:spPr>
        <p:txBody>
          <a:bodyPr>
            <a:normAutofit fontScale="90000"/>
          </a:bodyPr>
          <a:lstStyle/>
          <a:p>
            <a:pPr algn="ctr">
              <a:defRPr/>
            </a:pPr>
            <a:r>
              <a:rPr lang="en-US" dirty="0" smtClean="0">
                <a:solidFill>
                  <a:srgbClr val="990099"/>
                </a:solidFill>
                <a:latin typeface="Book Antiqua" panose="02040602050305030304" pitchFamily="18" charset="0"/>
              </a:rPr>
              <a:t>Current Cost for Various Certificates</a:t>
            </a:r>
            <a:endParaRPr lang="en-US" dirty="0">
              <a:solidFill>
                <a:srgbClr val="990099"/>
              </a:solidFill>
              <a:latin typeface="Book Antiqua" panose="02040602050305030304" pitchFamily="18" charset="0"/>
            </a:endParaRPr>
          </a:p>
        </p:txBody>
      </p:sp>
      <p:sp>
        <p:nvSpPr>
          <p:cNvPr id="1945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Presenter : Christopher Savariau</a:t>
            </a:r>
          </a:p>
        </p:txBody>
      </p:sp>
      <p:pic>
        <p:nvPicPr>
          <p:cNvPr id="1946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6775" y="1481138"/>
            <a:ext cx="741045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19461" name="Picture 4" descr="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ontent Placeholder 4"/>
          <p:cNvSpPr>
            <a:spLocks noGrp="1"/>
          </p:cNvSpPr>
          <p:nvPr>
            <p:ph idx="1"/>
          </p:nvPr>
        </p:nvSpPr>
        <p:spPr/>
        <p:txBody>
          <a:bodyPr/>
          <a:lstStyle/>
          <a:p>
            <a:r>
              <a:rPr lang="en-US" altLang="en-US" sz="2000" smtClean="0"/>
              <a:t>Under the proposed rule for Foreign Supplier Verification Programs (FSVP), importers would need to verify that their suppliers are meeting the same U.S. safety standards required of domestic producers. Requirements for verification activities would be primarily based on the type of food, nature of the hazard identified and on who—such as the foreign supplier, the importer, or the importer’s customer—is best able to control the hazard.</a:t>
            </a:r>
          </a:p>
          <a:p>
            <a:r>
              <a:rPr lang="en-US" altLang="en-US" sz="2000" smtClean="0"/>
              <a:t>Under the proposed rule for Accreditation of Third Party Auditors, FDA would recognize accreditation bodies based on certain criteria such as competency and impartiality. The accreditation bodies, which could be foreign government agencies or private companies, would in turn accredit third party auditors to audit and issue certifications for foreign food facilities.</a:t>
            </a:r>
          </a:p>
          <a:p>
            <a:endParaRPr lang="en-US" altLang="en-US" sz="1100" smtClean="0"/>
          </a:p>
        </p:txBody>
      </p:sp>
      <p:sp>
        <p:nvSpPr>
          <p:cNvPr id="8" name="Title 7"/>
          <p:cNvSpPr>
            <a:spLocks noGrp="1"/>
          </p:cNvSpPr>
          <p:nvPr>
            <p:ph type="title"/>
          </p:nvPr>
        </p:nvSpPr>
        <p:spPr>
          <a:xfrm>
            <a:off x="833438" y="381000"/>
            <a:ext cx="7853362" cy="1036638"/>
          </a:xfrm>
        </p:spPr>
        <p:txBody>
          <a:bodyPr>
            <a:normAutofit fontScale="90000"/>
          </a:bodyPr>
          <a:lstStyle/>
          <a:p>
            <a:pPr algn="ctr">
              <a:defRPr/>
            </a:pPr>
            <a:r>
              <a:rPr lang="en-US" dirty="0" smtClean="0">
                <a:solidFill>
                  <a:srgbClr val="990099"/>
                </a:solidFill>
                <a:latin typeface="Book Antiqua" panose="02040602050305030304" pitchFamily="18" charset="0"/>
              </a:rPr>
              <a:t>USA-FSMA PROPOSED RULES</a:t>
            </a:r>
            <a:endParaRPr lang="en-US" dirty="0">
              <a:solidFill>
                <a:srgbClr val="990099"/>
              </a:solidFill>
              <a:latin typeface="Book Antiqua" panose="02040602050305030304" pitchFamily="18" charset="0"/>
            </a:endParaRPr>
          </a:p>
        </p:txBody>
      </p:sp>
      <p:sp>
        <p:nvSpPr>
          <p:cNvPr id="20485"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Presenter : Christopher Savariau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1"/>
          <p:cNvSpPr>
            <a:spLocks noGrp="1"/>
          </p:cNvSpPr>
          <p:nvPr>
            <p:ph idx="1"/>
          </p:nvPr>
        </p:nvSpPr>
        <p:spPr>
          <a:xfrm>
            <a:off x="833438" y="1447800"/>
            <a:ext cx="7853362" cy="4559300"/>
          </a:xfrm>
        </p:spPr>
        <p:txBody>
          <a:bodyPr/>
          <a:lstStyle/>
          <a:p>
            <a:pPr marL="0" indent="0" eaLnBrk="1" hangingPunct="1">
              <a:lnSpc>
                <a:spcPct val="90000"/>
              </a:lnSpc>
              <a:buFontTx/>
              <a:buNone/>
            </a:pPr>
            <a:r>
              <a:rPr lang="en-US" altLang="en-US" sz="2800" smtClean="0">
                <a:latin typeface="Book Antiqua" pitchFamily="18" charset="0"/>
              </a:rPr>
              <a:t>The Division is empowered under the Weights &amp; Measure Act 1976 and is responsible to ensure “Equity in Trade.”  This principle protects the buyer’s interest, and safeguards the integrity of the seller.  This role is achieved by:</a:t>
            </a:r>
          </a:p>
          <a:p>
            <a:pPr marL="0" indent="0" eaLnBrk="1" hangingPunct="1">
              <a:lnSpc>
                <a:spcPct val="90000"/>
              </a:lnSpc>
              <a:buFontTx/>
              <a:buNone/>
            </a:pPr>
            <a:endParaRPr lang="en-US" altLang="en-US" sz="700" smtClean="0">
              <a:latin typeface="Book Antiqua" pitchFamily="18" charset="0"/>
            </a:endParaRPr>
          </a:p>
          <a:p>
            <a:pPr marL="571500" lvl="1" indent="-342900" eaLnBrk="1" hangingPunct="1">
              <a:lnSpc>
                <a:spcPct val="90000"/>
              </a:lnSpc>
              <a:buClr>
                <a:srgbClr val="990099"/>
              </a:buClr>
              <a:buFontTx/>
              <a:buChar char="•"/>
            </a:pPr>
            <a:r>
              <a:rPr lang="en-US" altLang="en-US" sz="2600" smtClean="0">
                <a:latin typeface="Book Antiqua" pitchFamily="18" charset="0"/>
              </a:rPr>
              <a:t>establishing  practical  guidelines for weighing and measuring equipment</a:t>
            </a:r>
          </a:p>
          <a:p>
            <a:pPr marL="571500" lvl="1" indent="-342900" eaLnBrk="1" hangingPunct="1">
              <a:lnSpc>
                <a:spcPct val="90000"/>
              </a:lnSpc>
              <a:buClr>
                <a:srgbClr val="990099"/>
              </a:buClr>
              <a:buFontTx/>
              <a:buChar char="•"/>
            </a:pPr>
            <a:r>
              <a:rPr lang="en-US" altLang="en-US" sz="2600" smtClean="0">
                <a:latin typeface="Book Antiqua" pitchFamily="18" charset="0"/>
              </a:rPr>
              <a:t>ensuring compliance through test and inspections</a:t>
            </a:r>
          </a:p>
          <a:p>
            <a:pPr marL="571500" lvl="1" indent="-342900" eaLnBrk="1" hangingPunct="1">
              <a:lnSpc>
                <a:spcPct val="90000"/>
              </a:lnSpc>
              <a:buClr>
                <a:srgbClr val="990099"/>
              </a:buClr>
              <a:buFontTx/>
              <a:buChar char="•"/>
            </a:pPr>
            <a:r>
              <a:rPr lang="en-US" altLang="en-US" sz="2600" smtClean="0">
                <a:latin typeface="Book Antiqua" pitchFamily="18" charset="0"/>
              </a:rPr>
              <a:t>responding promptly to consumer complaints</a:t>
            </a:r>
          </a:p>
        </p:txBody>
      </p:sp>
      <p:sp>
        <p:nvSpPr>
          <p:cNvPr id="3" name="Title 2"/>
          <p:cNvSpPr>
            <a:spLocks noGrp="1"/>
          </p:cNvSpPr>
          <p:nvPr>
            <p:ph type="title"/>
          </p:nvPr>
        </p:nvSpPr>
        <p:spPr/>
        <p:txBody>
          <a:bodyPr>
            <a:normAutofit fontScale="90000"/>
          </a:bodyPr>
          <a:lstStyle/>
          <a:p>
            <a:pPr algn="ctr">
              <a:defRPr/>
            </a:pPr>
            <a:r>
              <a:rPr lang="en-US" sz="4400" dirty="0">
                <a:solidFill>
                  <a:srgbClr val="990099"/>
                </a:solidFill>
                <a:latin typeface="Book Antiqua" pitchFamily="18" charset="0"/>
              </a:rPr>
              <a:t>Legal Metrology</a:t>
            </a:r>
            <a:r>
              <a:rPr lang="en-US" sz="4400" dirty="0">
                <a:solidFill>
                  <a:schemeClr val="accent2"/>
                </a:solidFill>
                <a:latin typeface="Book Antiqua" pitchFamily="18" charset="0"/>
              </a:rPr>
              <a:t/>
            </a:r>
            <a:br>
              <a:rPr lang="en-US" sz="4400" dirty="0">
                <a:solidFill>
                  <a:schemeClr val="accent2"/>
                </a:solidFill>
                <a:latin typeface="Book Antiqua" pitchFamily="18" charset="0"/>
              </a:rPr>
            </a:br>
            <a:endParaRPr lang="en-029" dirty="0">
              <a:solidFill>
                <a:schemeClr val="accent2"/>
              </a:solidFill>
            </a:endParaRPr>
          </a:p>
        </p:txBody>
      </p:sp>
      <p:sp>
        <p:nvSpPr>
          <p:cNvPr id="2150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762000" y="1752600"/>
            <a:ext cx="7620000" cy="4754563"/>
          </a:xfrm>
        </p:spPr>
        <p:txBody>
          <a:bodyPr/>
          <a:lstStyle/>
          <a:p>
            <a:pPr marL="277813" eaLnBrk="1" hangingPunct="1">
              <a:buFontTx/>
              <a:buNone/>
            </a:pPr>
            <a:r>
              <a:rPr lang="en-US" altLang="en-US" sz="2400" smtClean="0">
                <a:latin typeface="Book Antiqua" pitchFamily="18" charset="0"/>
              </a:rPr>
              <a:t>The Inspectors:</a:t>
            </a:r>
          </a:p>
          <a:p>
            <a:pPr marL="277813" eaLnBrk="1" hangingPunct="1">
              <a:buFontTx/>
              <a:buNone/>
            </a:pPr>
            <a:endParaRPr lang="en-US" altLang="en-US" sz="1000" smtClean="0">
              <a:latin typeface="Book Antiqua" pitchFamily="18" charset="0"/>
            </a:endParaRPr>
          </a:p>
          <a:p>
            <a:pPr marL="800100" lvl="1" indent="-407988" eaLnBrk="1" hangingPunct="1">
              <a:buClr>
                <a:srgbClr val="990099"/>
              </a:buClr>
              <a:buFontTx/>
              <a:buChar char="•"/>
            </a:pPr>
            <a:r>
              <a:rPr lang="en-US" altLang="en-US" sz="2400" smtClean="0">
                <a:latin typeface="Book Antiqua" pitchFamily="18" charset="0"/>
              </a:rPr>
              <a:t>inspect and test equipment for accuracy</a:t>
            </a:r>
          </a:p>
          <a:p>
            <a:pPr marL="800100" lvl="1" indent="-407988" eaLnBrk="1" hangingPunct="1">
              <a:buClr>
                <a:srgbClr val="990099"/>
              </a:buClr>
              <a:buFontTx/>
              <a:buChar char="•"/>
            </a:pPr>
            <a:r>
              <a:rPr lang="en-US" altLang="en-US" sz="2400" smtClean="0">
                <a:latin typeface="Book Antiqua" pitchFamily="18" charset="0"/>
              </a:rPr>
              <a:t>verifies the contents of prepackaged goods and give advise on the correct use of equipment</a:t>
            </a:r>
          </a:p>
          <a:p>
            <a:pPr marL="800100" lvl="1" indent="-407988" eaLnBrk="1" hangingPunct="1">
              <a:buClr>
                <a:srgbClr val="990099"/>
              </a:buClr>
              <a:buFontTx/>
              <a:buChar char="•"/>
            </a:pPr>
            <a:r>
              <a:rPr lang="en-US" altLang="en-US" sz="2400" smtClean="0">
                <a:latin typeface="Book Antiqua" pitchFamily="18" charset="0"/>
              </a:rPr>
              <a:t>test equipment</a:t>
            </a:r>
          </a:p>
          <a:p>
            <a:pPr marL="277813" eaLnBrk="1" hangingPunct="1"/>
            <a:endParaRPr lang="en-US" altLang="en-US" sz="1200" smtClean="0">
              <a:latin typeface="Book Antiqua" pitchFamily="18" charset="0"/>
            </a:endParaRPr>
          </a:p>
          <a:p>
            <a:pPr marL="277813" eaLnBrk="1" hangingPunct="1">
              <a:buFontTx/>
              <a:buNone/>
            </a:pPr>
            <a:r>
              <a:rPr lang="en-US" altLang="en-US" sz="2400" smtClean="0">
                <a:latin typeface="Book Antiqua" pitchFamily="18" charset="0"/>
              </a:rPr>
              <a:t>A variety of equipment is checked by the inspectors; </a:t>
            </a:r>
          </a:p>
          <a:p>
            <a:pPr marL="800100" lvl="1" indent="-407988" eaLnBrk="1" hangingPunct="1">
              <a:buClr>
                <a:srgbClr val="990099"/>
              </a:buClr>
              <a:buFontTx/>
              <a:buChar char="•"/>
            </a:pPr>
            <a:r>
              <a:rPr lang="en-US" altLang="en-US" sz="2400" smtClean="0">
                <a:latin typeface="Book Antiqua" pitchFamily="18" charset="0"/>
              </a:rPr>
              <a:t>scale, </a:t>
            </a:r>
          </a:p>
          <a:p>
            <a:pPr marL="800100" lvl="1" indent="-407988" eaLnBrk="1" hangingPunct="1">
              <a:buClr>
                <a:srgbClr val="990099"/>
              </a:buClr>
              <a:buFontTx/>
              <a:buChar char="•"/>
            </a:pPr>
            <a:r>
              <a:rPr lang="en-US" altLang="en-US" sz="2400" smtClean="0">
                <a:latin typeface="Book Antiqua" pitchFamily="18" charset="0"/>
              </a:rPr>
              <a:t>measures, </a:t>
            </a:r>
          </a:p>
          <a:p>
            <a:pPr marL="800100" lvl="1" indent="-407988" eaLnBrk="1" hangingPunct="1">
              <a:buClr>
                <a:srgbClr val="990099"/>
              </a:buClr>
              <a:buFontTx/>
              <a:buChar char="•"/>
            </a:pPr>
            <a:r>
              <a:rPr lang="en-US" altLang="en-US" sz="2400" smtClean="0">
                <a:latin typeface="Book Antiqua" pitchFamily="18" charset="0"/>
              </a:rPr>
              <a:t>dispensers at petrol stations. </a:t>
            </a:r>
          </a:p>
          <a:p>
            <a:pPr marL="800100" lvl="1" indent="-407988" eaLnBrk="1" hangingPunct="1">
              <a:buClr>
                <a:srgbClr val="990099"/>
              </a:buClr>
              <a:buFontTx/>
              <a:buChar char="•"/>
            </a:pPr>
            <a:r>
              <a:rPr lang="en-US" altLang="en-US" sz="2400" smtClean="0">
                <a:latin typeface="Book Antiqua" pitchFamily="18" charset="0"/>
              </a:rPr>
              <a:t>weigh-bridges</a:t>
            </a:r>
          </a:p>
        </p:txBody>
      </p:sp>
      <p:pic>
        <p:nvPicPr>
          <p:cNvPr id="22531"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914400" y="457200"/>
            <a:ext cx="80772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REGULATORY FUNCTIONS</a:t>
            </a:r>
            <a:endParaRPr lang="en-GB" altLang="en-US" sz="4000" b="1" i="1" u="sng">
              <a:solidFill>
                <a:srgbClr val="990099"/>
              </a:solidFill>
              <a:latin typeface="Book Antiqua" pitchFamily="18" charset="0"/>
              <a:cs typeface="Arial" charset="0"/>
            </a:endParaRPr>
          </a:p>
        </p:txBody>
      </p:sp>
      <p:sp>
        <p:nvSpPr>
          <p:cNvPr id="22533" name="Rectangle 7"/>
          <p:cNvSpPr>
            <a:spLocks noChangeArrowheads="1"/>
          </p:cNvSpPr>
          <p:nvPr/>
        </p:nvSpPr>
        <p:spPr bwMode="auto">
          <a:xfrm>
            <a:off x="914400" y="1219200"/>
            <a:ext cx="7848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20000"/>
              </a:spcBef>
              <a:buClrTx/>
              <a:buSzTx/>
              <a:buFontTx/>
              <a:buNone/>
            </a:pPr>
            <a:r>
              <a:rPr lang="en-US" altLang="en-US" sz="3200" b="1">
                <a:latin typeface="Book Antiqua" pitchFamily="18" charset="0"/>
              </a:rPr>
              <a:t>Legal Metrology (cont’d)</a:t>
            </a:r>
          </a:p>
        </p:txBody>
      </p:sp>
      <p:pic>
        <p:nvPicPr>
          <p:cNvPr id="8202" name="Picture 10" descr="http://tbn0.google.com/images?q=tbn:NseRlu9s0TuYBM:http://www.ogormans.co.uk/images/scales.jpg">
            <a:hlinkClick r:id="rId3"/>
          </p:cNvPr>
          <p:cNvPicPr>
            <a:picLocks noChangeAspect="1" noChangeArrowheads="1"/>
          </p:cNvPicPr>
          <p:nvPr/>
        </p:nvPicPr>
        <p:blipFill>
          <a:blip r:embed="rId4"/>
          <a:srcRect/>
          <a:stretch>
            <a:fillRect/>
          </a:stretch>
        </p:blipFill>
        <p:spPr bwMode="auto">
          <a:xfrm>
            <a:off x="5562600" y="5716588"/>
            <a:ext cx="990600" cy="1217612"/>
          </a:xfrm>
          <a:prstGeom prst="rect">
            <a:avLst/>
          </a:prstGeom>
          <a:ln>
            <a:noFill/>
          </a:ln>
          <a:effectLst>
            <a:softEdge rad="112500"/>
          </a:effectLst>
        </p:spPr>
      </p:pic>
      <p:pic>
        <p:nvPicPr>
          <p:cNvPr id="22535" name="Picture 12" descr="http://tbn0.google.com/images?q=tbn:B-QYoEAx2CWGUM:http://www.test-equipment-rental.com/images/telecom.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800600"/>
            <a:ext cx="1114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http://tbn0.google.com/images?q=tbn:U0bjfTzM1YFYdM:http://www.offshore-technology.com/contractor_images/ifg/2_test_equipment.jpg">
            <a:hlinkClick r:id="rId7"/>
          </p:cNvPr>
          <p:cNvPicPr>
            <a:picLocks noChangeAspect="1" noChangeArrowheads="1"/>
          </p:cNvPicPr>
          <p:nvPr/>
        </p:nvPicPr>
        <p:blipFill>
          <a:blip r:embed="rId8"/>
          <a:srcRect/>
          <a:stretch>
            <a:fillRect/>
          </a:stretch>
        </p:blipFill>
        <p:spPr bwMode="auto">
          <a:xfrm>
            <a:off x="6477001" y="5568949"/>
            <a:ext cx="1295399" cy="908051"/>
          </a:xfrm>
          <a:prstGeom prst="rect">
            <a:avLst/>
          </a:prstGeom>
          <a:ln>
            <a:noFill/>
          </a:ln>
          <a:effectLst>
            <a:softEdge rad="112500"/>
          </a:effectLst>
        </p:spPr>
      </p:pic>
      <p:sp>
        <p:nvSpPr>
          <p:cNvPr id="12" name="Flowchart: Connector 11"/>
          <p:cNvSpPr/>
          <p:nvPr/>
        </p:nvSpPr>
        <p:spPr>
          <a:xfrm rot="11881408">
            <a:off x="8286368" y="4420209"/>
            <a:ext cx="419862" cy="433545"/>
          </a:xfrm>
          <a:prstGeom prst="flowChartConnector">
            <a:avLst/>
          </a:prstGeom>
          <a:solidFill>
            <a:srgbClr val="990099"/>
          </a:solidFill>
          <a:ln>
            <a:solidFill>
              <a:srgbClr val="FFFFCC"/>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Flowchart: Connector 12"/>
          <p:cNvSpPr/>
          <p:nvPr/>
        </p:nvSpPr>
        <p:spPr>
          <a:xfrm rot="11881408">
            <a:off x="7968492" y="4811219"/>
            <a:ext cx="369818" cy="341065"/>
          </a:xfrm>
          <a:prstGeom prst="flowChartConnector">
            <a:avLst/>
          </a:prstGeom>
          <a:solidFill>
            <a:srgbClr val="990099"/>
          </a:solidFill>
          <a:ln>
            <a:solidFill>
              <a:srgbClr val="FFFFCC"/>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lowchart: Connector 13"/>
          <p:cNvSpPr/>
          <p:nvPr/>
        </p:nvSpPr>
        <p:spPr>
          <a:xfrm rot="11881408">
            <a:off x="7724941" y="5137818"/>
            <a:ext cx="247318" cy="225006"/>
          </a:xfrm>
          <a:prstGeom prst="flowChartConnector">
            <a:avLst/>
          </a:prstGeom>
          <a:solidFill>
            <a:srgbClr val="990099"/>
          </a:solidFill>
          <a:ln>
            <a:solidFill>
              <a:srgbClr val="FFFFCC"/>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lowchart: Connector 14"/>
          <p:cNvSpPr/>
          <p:nvPr/>
        </p:nvSpPr>
        <p:spPr>
          <a:xfrm rot="11881408">
            <a:off x="7563638" y="5353838"/>
            <a:ext cx="152400" cy="152400"/>
          </a:xfrm>
          <a:prstGeom prst="flowChartConnector">
            <a:avLst/>
          </a:prstGeom>
          <a:solidFill>
            <a:srgbClr val="990099"/>
          </a:solidFill>
          <a:ln>
            <a:solidFill>
              <a:srgbClr val="FFFFCC"/>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Flowchart: Connector 15"/>
          <p:cNvSpPr/>
          <p:nvPr/>
        </p:nvSpPr>
        <p:spPr>
          <a:xfrm rot="11881408">
            <a:off x="8446661" y="3875149"/>
            <a:ext cx="498537" cy="488079"/>
          </a:xfrm>
          <a:prstGeom prst="flowChartConnector">
            <a:avLst/>
          </a:prstGeom>
          <a:solidFill>
            <a:srgbClr val="990099"/>
          </a:solidFill>
          <a:ln>
            <a:solidFill>
              <a:srgbClr val="FFFFCC"/>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Flowchart: Connector 16"/>
          <p:cNvSpPr/>
          <p:nvPr/>
        </p:nvSpPr>
        <p:spPr>
          <a:xfrm rot="11881408">
            <a:off x="8196354" y="3119898"/>
            <a:ext cx="618152" cy="609424"/>
          </a:xfrm>
          <a:prstGeom prst="flowChartConnector">
            <a:avLst/>
          </a:prstGeom>
          <a:solidFill>
            <a:srgbClr val="990099"/>
          </a:solidFill>
          <a:ln>
            <a:solidFill>
              <a:srgbClr val="FFFFCC"/>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208" name="Picture 16" descr="http://tbn0.google.com/images?q=tbn:gurxp7RWM0P1WM:http://www.weightron.com/photos/wbridge5.jpg">
            <a:hlinkClick r:id="rId9"/>
          </p:cNvPr>
          <p:cNvPicPr>
            <a:picLocks noChangeAspect="1" noChangeArrowheads="1"/>
          </p:cNvPicPr>
          <p:nvPr/>
        </p:nvPicPr>
        <p:blipFill>
          <a:blip r:embed="rId10"/>
          <a:srcRect/>
          <a:stretch>
            <a:fillRect/>
          </a:stretch>
        </p:blipFill>
        <p:spPr bwMode="auto">
          <a:xfrm>
            <a:off x="4343400" y="5943601"/>
            <a:ext cx="1295400" cy="914400"/>
          </a:xfrm>
          <a:prstGeom prst="rect">
            <a:avLst/>
          </a:prstGeom>
          <a:ln>
            <a:noFill/>
          </a:ln>
          <a:effectLst>
            <a:softEdge rad="112500"/>
          </a:effectLst>
        </p:spPr>
      </p:pic>
      <p:sp>
        <p:nvSpPr>
          <p:cNvPr id="22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914400" y="1981200"/>
            <a:ext cx="7772400" cy="3733800"/>
          </a:xfrm>
        </p:spPr>
        <p:txBody>
          <a:bodyPr/>
          <a:lstStyle/>
          <a:p>
            <a:pPr marL="0" indent="0" eaLnBrk="1" hangingPunct="1">
              <a:lnSpc>
                <a:spcPct val="90000"/>
              </a:lnSpc>
              <a:buFontTx/>
              <a:buNone/>
            </a:pPr>
            <a:r>
              <a:rPr lang="en-US" altLang="en-US" smtClean="0">
                <a:latin typeface="Book Antiqua" pitchFamily="18" charset="0"/>
              </a:rPr>
              <a:t>Volumetric measurement tests are also conducted to accurately determine the volume of containers.  These range from single –serve retail containers through to industrial haulage and storage tanks.  Counterpoise weights and test weights are also tested and adjusted when necessary.</a:t>
            </a:r>
          </a:p>
        </p:txBody>
      </p:sp>
      <p:pic>
        <p:nvPicPr>
          <p:cNvPr id="23555"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7"/>
          <p:cNvSpPr>
            <a:spLocks noChangeArrowheads="1"/>
          </p:cNvSpPr>
          <p:nvPr/>
        </p:nvSpPr>
        <p:spPr bwMode="auto">
          <a:xfrm>
            <a:off x="914400" y="1346200"/>
            <a:ext cx="7848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20000"/>
              </a:spcBef>
              <a:buClrTx/>
              <a:buSzTx/>
              <a:buFontTx/>
              <a:buNone/>
            </a:pPr>
            <a:r>
              <a:rPr lang="en-US" altLang="en-US" sz="3200" b="1">
                <a:latin typeface="Book Antiqua" pitchFamily="18" charset="0"/>
              </a:rPr>
              <a:t>Legal Metrology (cont’d)</a:t>
            </a:r>
          </a:p>
        </p:txBody>
      </p:sp>
      <p:pic>
        <p:nvPicPr>
          <p:cNvPr id="23557" name="Picture 10" descr="http://tbn0.google.com/images?q=tbn:mqPPc8GSIIG1wM:http://www.appliedmembranes.com/ezsdi2.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95800"/>
            <a:ext cx="1600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2" descr="http://tbn0.google.com/images?q=tbn:izahkFoxRbw0KM:http://www.worldoftest.com/images/hardbrinell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257800"/>
            <a:ext cx="91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4" descr="http://tbn0.google.com/images?q=tbn:KX1A4SskgSvCkM:http://www.divemix.com/Products/high-pressure/HighPressure-Images/hose-test-units3.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3575" y="4876800"/>
            <a:ext cx="1419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
        <p:nvSpPr>
          <p:cNvPr id="23561" name="Text Box 4"/>
          <p:cNvSpPr txBox="1">
            <a:spLocks noChangeArrowheads="1"/>
          </p:cNvSpPr>
          <p:nvPr/>
        </p:nvSpPr>
        <p:spPr bwMode="auto">
          <a:xfrm>
            <a:off x="11430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914400" y="1828800"/>
            <a:ext cx="6934200" cy="4419600"/>
          </a:xfrm>
        </p:spPr>
        <p:txBody>
          <a:bodyPr/>
          <a:lstStyle/>
          <a:p>
            <a:pPr eaLnBrk="1" hangingPunct="1">
              <a:buClr>
                <a:srgbClr val="990099"/>
              </a:buClr>
              <a:buSzTx/>
              <a:buFontTx/>
              <a:buChar char="•"/>
            </a:pPr>
            <a:r>
              <a:rPr lang="en-US" altLang="en-US" sz="2800" smtClean="0">
                <a:latin typeface="Book Antiqua" pitchFamily="18" charset="0"/>
              </a:rPr>
              <a:t>Equipment which is tested and found to be accurate is marked with a </a:t>
            </a:r>
            <a:r>
              <a:rPr lang="en-US" altLang="en-US" sz="2800" b="1" smtClean="0">
                <a:latin typeface="Book Antiqua" pitchFamily="18" charset="0"/>
              </a:rPr>
              <a:t>“Passed”</a:t>
            </a:r>
            <a:r>
              <a:rPr lang="en-US" altLang="en-US" sz="2800" smtClean="0">
                <a:latin typeface="Book Antiqua" pitchFamily="18" charset="0"/>
              </a:rPr>
              <a:t> sticker.  </a:t>
            </a:r>
          </a:p>
          <a:p>
            <a:pPr eaLnBrk="1" hangingPunct="1">
              <a:buClr>
                <a:srgbClr val="990099"/>
              </a:buClr>
              <a:buSzTx/>
              <a:buFontTx/>
              <a:buChar char="•"/>
            </a:pPr>
            <a:r>
              <a:rPr lang="en-US" altLang="en-US" sz="2800" smtClean="0">
                <a:latin typeface="Book Antiqua" pitchFamily="18" charset="0"/>
              </a:rPr>
              <a:t>On the other hand, equipment deemed to be inaccurate is marked with a </a:t>
            </a:r>
            <a:r>
              <a:rPr lang="en-US" altLang="en-US" sz="2800" b="1" smtClean="0">
                <a:latin typeface="Book Antiqua" pitchFamily="18" charset="0"/>
              </a:rPr>
              <a:t>“Rejected”</a:t>
            </a:r>
            <a:r>
              <a:rPr lang="en-US" altLang="en-US" sz="2800" smtClean="0">
                <a:latin typeface="Book Antiqua" pitchFamily="18" charset="0"/>
              </a:rPr>
              <a:t> sticker.  Owners of inaccurate equipment are required to have them corrected, re-tested and passed, before putting them back into use.</a:t>
            </a:r>
          </a:p>
        </p:txBody>
      </p:sp>
      <p:pic>
        <p:nvPicPr>
          <p:cNvPr id="24579"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914400" y="457200"/>
            <a:ext cx="80772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REGULATORY FUNCTIONS</a:t>
            </a:r>
            <a:endParaRPr lang="en-GB" altLang="en-US" sz="4000" b="1" i="1" u="sng">
              <a:solidFill>
                <a:srgbClr val="990099"/>
              </a:solidFill>
              <a:latin typeface="Book Antiqua" pitchFamily="18" charset="0"/>
              <a:cs typeface="Arial" charset="0"/>
            </a:endParaRPr>
          </a:p>
        </p:txBody>
      </p:sp>
      <p:sp>
        <p:nvSpPr>
          <p:cNvPr id="24581" name="Rectangle 7"/>
          <p:cNvSpPr>
            <a:spLocks noChangeArrowheads="1"/>
          </p:cNvSpPr>
          <p:nvPr/>
        </p:nvSpPr>
        <p:spPr bwMode="auto">
          <a:xfrm>
            <a:off x="914400" y="1239838"/>
            <a:ext cx="7848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20000"/>
              </a:spcBef>
              <a:buClrTx/>
              <a:buSzTx/>
              <a:buFontTx/>
              <a:buNone/>
            </a:pPr>
            <a:r>
              <a:rPr lang="en-US" altLang="en-US" sz="3200" b="1">
                <a:latin typeface="Book Antiqua" pitchFamily="18" charset="0"/>
              </a:rPr>
              <a:t>Legal Metrology (cont’d)</a:t>
            </a:r>
          </a:p>
        </p:txBody>
      </p:sp>
      <p:pic>
        <p:nvPicPr>
          <p:cNvPr id="245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2667000"/>
            <a:ext cx="1671637" cy="3375025"/>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914400" y="1752600"/>
            <a:ext cx="7696200" cy="4572000"/>
          </a:xfrm>
        </p:spPr>
        <p:txBody>
          <a:bodyPr/>
          <a:lstStyle/>
          <a:p>
            <a:pPr marL="457200" indent="-347663" eaLnBrk="1" hangingPunct="1">
              <a:buClr>
                <a:srgbClr val="990099"/>
              </a:buClr>
              <a:buSzTx/>
              <a:buFontTx/>
              <a:buChar char="•"/>
            </a:pPr>
            <a:r>
              <a:rPr lang="en-US" altLang="en-US" smtClean="0">
                <a:latin typeface="Book Antiqua" pitchFamily="18" charset="0"/>
              </a:rPr>
              <a:t>Provides level playing field</a:t>
            </a:r>
          </a:p>
          <a:p>
            <a:pPr marL="457200" indent="-347663" eaLnBrk="1" hangingPunct="1">
              <a:buClr>
                <a:srgbClr val="990099"/>
              </a:buClr>
              <a:buSzTx/>
              <a:buFontTx/>
              <a:buChar char="•"/>
            </a:pPr>
            <a:r>
              <a:rPr lang="en-US" altLang="en-US" smtClean="0">
                <a:latin typeface="Book Antiqua" pitchFamily="18" charset="0"/>
              </a:rPr>
              <a:t>Designed to ensure that all products sold in Jamaica – whether made in Jamaica or abroad – conform to acceptable standards pertaining to health, safety, performance and labeling</a:t>
            </a:r>
          </a:p>
          <a:p>
            <a:pPr marL="457200" indent="-347663" eaLnBrk="1" hangingPunct="1">
              <a:buClr>
                <a:srgbClr val="990099"/>
              </a:buClr>
              <a:buSzTx/>
              <a:buFontTx/>
              <a:buChar char="•"/>
            </a:pPr>
            <a:r>
              <a:rPr lang="en-US" altLang="en-US" smtClean="0">
                <a:latin typeface="Book Antiqua" pitchFamily="18" charset="0"/>
              </a:rPr>
              <a:t>Jamaica made goods have been required to meet product and labeling standards since 1959, when the Processed Food Act was promulgated.</a:t>
            </a:r>
          </a:p>
        </p:txBody>
      </p:sp>
      <p:pic>
        <p:nvPicPr>
          <p:cNvPr id="25603"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p:cNvSpPr>
            <a:spLocks noChangeArrowheads="1"/>
          </p:cNvSpPr>
          <p:nvPr/>
        </p:nvSpPr>
        <p:spPr bwMode="auto">
          <a:xfrm>
            <a:off x="914400" y="1117600"/>
            <a:ext cx="7848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20000"/>
              </a:spcBef>
              <a:buClrTx/>
              <a:buSzTx/>
              <a:buFontTx/>
              <a:buNone/>
            </a:pPr>
            <a:r>
              <a:rPr lang="en-US" altLang="en-US" sz="3200" b="1">
                <a:latin typeface="Book Antiqua" pitchFamily="18" charset="0"/>
              </a:rPr>
              <a:t>Standards Compliance</a:t>
            </a:r>
          </a:p>
        </p:txBody>
      </p:sp>
      <p:sp>
        <p:nvSpPr>
          <p:cNvPr id="9" name="5-Point Star 8"/>
          <p:cNvSpPr/>
          <p:nvPr/>
        </p:nvSpPr>
        <p:spPr>
          <a:xfrm>
            <a:off x="8438124" y="6008751"/>
            <a:ext cx="260157" cy="256032"/>
          </a:xfrm>
          <a:prstGeom prst="star5">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5-Point Star 9"/>
          <p:cNvSpPr/>
          <p:nvPr/>
        </p:nvSpPr>
        <p:spPr>
          <a:xfrm>
            <a:off x="8590524" y="5551551"/>
            <a:ext cx="260157" cy="256032"/>
          </a:xfrm>
          <a:prstGeom prst="star5">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5-Point Star 10"/>
          <p:cNvSpPr/>
          <p:nvPr/>
        </p:nvSpPr>
        <p:spPr>
          <a:xfrm>
            <a:off x="8590524" y="5094351"/>
            <a:ext cx="260157" cy="256032"/>
          </a:xfrm>
          <a:prstGeom prst="star5">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5-Point Star 11"/>
          <p:cNvSpPr/>
          <p:nvPr/>
        </p:nvSpPr>
        <p:spPr>
          <a:xfrm>
            <a:off x="8362389" y="4637151"/>
            <a:ext cx="260157" cy="256032"/>
          </a:xfrm>
          <a:prstGeom prst="star5">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5-Point Star 12"/>
          <p:cNvSpPr/>
          <p:nvPr/>
        </p:nvSpPr>
        <p:spPr>
          <a:xfrm>
            <a:off x="8057589" y="4332351"/>
            <a:ext cx="260157" cy="256032"/>
          </a:xfrm>
          <a:prstGeom prst="star5">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lowchart: Connector 13"/>
          <p:cNvSpPr/>
          <p:nvPr/>
        </p:nvSpPr>
        <p:spPr>
          <a:xfrm>
            <a:off x="2654300" y="6375400"/>
            <a:ext cx="254000" cy="254000"/>
          </a:xfrm>
          <a:prstGeom prst="flowChartConnector">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lowchart: Connector 14"/>
          <p:cNvSpPr/>
          <p:nvPr/>
        </p:nvSpPr>
        <p:spPr>
          <a:xfrm>
            <a:off x="3035300" y="6299200"/>
            <a:ext cx="254000" cy="254000"/>
          </a:xfrm>
          <a:prstGeom prst="flowChartConnector">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Flowchart: Connector 15"/>
          <p:cNvSpPr/>
          <p:nvPr/>
        </p:nvSpPr>
        <p:spPr>
          <a:xfrm>
            <a:off x="3441700" y="6273800"/>
            <a:ext cx="127000" cy="127000"/>
          </a:xfrm>
          <a:prstGeom prst="flowChartConnector">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Flowchart: Connector 16"/>
          <p:cNvSpPr/>
          <p:nvPr/>
        </p:nvSpPr>
        <p:spPr>
          <a:xfrm>
            <a:off x="2146300" y="6400800"/>
            <a:ext cx="381000" cy="381000"/>
          </a:xfrm>
          <a:prstGeom prst="flowChartConnector">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Flowchart: Connector 17"/>
          <p:cNvSpPr/>
          <p:nvPr/>
        </p:nvSpPr>
        <p:spPr>
          <a:xfrm>
            <a:off x="3670300" y="6172200"/>
            <a:ext cx="63500" cy="63500"/>
          </a:xfrm>
          <a:prstGeom prst="flowChartConnector">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Flowchart: Connector 18"/>
          <p:cNvSpPr/>
          <p:nvPr/>
        </p:nvSpPr>
        <p:spPr>
          <a:xfrm>
            <a:off x="1447800" y="6248400"/>
            <a:ext cx="533400" cy="533400"/>
          </a:xfrm>
          <a:prstGeom prst="flowChartConnector">
            <a:avLst/>
          </a:prstGeom>
          <a:solidFill>
            <a:srgbClr val="FFFFCC"/>
          </a:solidFill>
          <a:ln>
            <a:solidFill>
              <a:srgbClr val="990099"/>
            </a:solidFill>
          </a:ln>
          <a:effectLst>
            <a:glow rad="635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3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
        <p:nvSpPr>
          <p:cNvPr id="25639" name="Text Box 4"/>
          <p:cNvSpPr txBox="1">
            <a:spLocks noChangeArrowheads="1"/>
          </p:cNvSpPr>
          <p:nvPr/>
        </p:nvSpPr>
        <p:spPr bwMode="auto">
          <a:xfrm>
            <a:off x="11430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pic>
        <p:nvPicPr>
          <p:cNvPr id="25640" name="Picture 8" descr="CSI086589C_T">
            <a:hlinkClick r:id="rId3" tooltip="Se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288" y="5249863"/>
            <a:ext cx="11795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914400" y="1676400"/>
            <a:ext cx="7696200" cy="4267200"/>
          </a:xfrm>
        </p:spPr>
        <p:txBody>
          <a:bodyPr/>
          <a:lstStyle/>
          <a:p>
            <a:pPr marL="0" indent="0" eaLnBrk="1" hangingPunct="1">
              <a:lnSpc>
                <a:spcPct val="90000"/>
              </a:lnSpc>
              <a:buFontTx/>
              <a:buNone/>
            </a:pPr>
            <a:r>
              <a:rPr lang="en-US" altLang="en-US" sz="2600" smtClean="0">
                <a:latin typeface="Book Antiqua" pitchFamily="18" charset="0"/>
              </a:rPr>
              <a:t>Today there are over 100 compulsory national Standards.  These standards cover a range of commodities.  </a:t>
            </a:r>
          </a:p>
          <a:p>
            <a:pPr marL="800100" lvl="1" indent="-407988" eaLnBrk="1" hangingPunct="1">
              <a:lnSpc>
                <a:spcPct val="90000"/>
              </a:lnSpc>
              <a:buClr>
                <a:srgbClr val="990099"/>
              </a:buClr>
              <a:buFontTx/>
              <a:buChar char="•"/>
            </a:pPr>
            <a:r>
              <a:rPr lang="en-US" altLang="en-US" sz="2600" smtClean="0">
                <a:latin typeface="Book Antiqua" pitchFamily="18" charset="0"/>
              </a:rPr>
              <a:t>The technical information contained in these standards can be used to assist manufacturers produce goods of acceptable quality.</a:t>
            </a:r>
          </a:p>
          <a:p>
            <a:pPr marL="800100" lvl="1" indent="-407988" eaLnBrk="1" hangingPunct="1">
              <a:lnSpc>
                <a:spcPct val="90000"/>
              </a:lnSpc>
              <a:buClr>
                <a:srgbClr val="990099"/>
              </a:buClr>
              <a:buFontTx/>
              <a:buNone/>
            </a:pPr>
            <a:r>
              <a:rPr lang="en-US" altLang="en-US" sz="1600" smtClean="0">
                <a:latin typeface="Book Antiqua" pitchFamily="18" charset="0"/>
              </a:rPr>
              <a:t>  </a:t>
            </a:r>
          </a:p>
          <a:p>
            <a:pPr marL="800100" lvl="1" indent="-407988" eaLnBrk="1" hangingPunct="1">
              <a:lnSpc>
                <a:spcPct val="90000"/>
              </a:lnSpc>
              <a:buClr>
                <a:srgbClr val="990099"/>
              </a:buClr>
              <a:buFontTx/>
              <a:buChar char="•"/>
            </a:pPr>
            <a:r>
              <a:rPr lang="en-US" altLang="en-US" sz="2600" smtClean="0">
                <a:latin typeface="Book Antiqua" pitchFamily="18" charset="0"/>
              </a:rPr>
              <a:t>They can be used to guide Importers and Traders in making sound purchases or to set purchasing specifications for goods and raw materials.</a:t>
            </a:r>
            <a:endParaRPr lang="en-US" altLang="en-US" sz="2200" smtClean="0">
              <a:latin typeface="Book Antiqua" pitchFamily="18" charset="0"/>
            </a:endParaRPr>
          </a:p>
        </p:txBody>
      </p:sp>
      <p:pic>
        <p:nvPicPr>
          <p:cNvPr id="26627"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7"/>
          <p:cNvSpPr>
            <a:spLocks noChangeArrowheads="1"/>
          </p:cNvSpPr>
          <p:nvPr/>
        </p:nvSpPr>
        <p:spPr bwMode="auto">
          <a:xfrm>
            <a:off x="914400" y="1117600"/>
            <a:ext cx="7848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20000"/>
              </a:spcBef>
              <a:buClrTx/>
              <a:buSzTx/>
              <a:buFontTx/>
              <a:buNone/>
            </a:pPr>
            <a:r>
              <a:rPr lang="en-US" altLang="en-US" sz="3200" b="1">
                <a:latin typeface="Book Antiqua" pitchFamily="18" charset="0"/>
              </a:rPr>
              <a:t>Standards Compliance (cont’d)</a:t>
            </a:r>
          </a:p>
        </p:txBody>
      </p:sp>
      <p:sp>
        <p:nvSpPr>
          <p:cNvPr id="2662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
        <p:nvSpPr>
          <p:cNvPr id="26630" name="Text Box 4"/>
          <p:cNvSpPr txBox="1">
            <a:spLocks noChangeArrowheads="1"/>
          </p:cNvSpPr>
          <p:nvPr/>
        </p:nvSpPr>
        <p:spPr bwMode="auto">
          <a:xfrm>
            <a:off x="11430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7"/>
          <p:cNvSpPr>
            <a:spLocks noChangeArrowheads="1"/>
          </p:cNvSpPr>
          <p:nvPr/>
        </p:nvSpPr>
        <p:spPr bwMode="auto">
          <a:xfrm>
            <a:off x="914400" y="1270000"/>
            <a:ext cx="7848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20000"/>
              </a:spcBef>
              <a:buClrTx/>
              <a:buSzTx/>
              <a:buFontTx/>
              <a:buNone/>
            </a:pPr>
            <a:r>
              <a:rPr lang="en-US" altLang="en-US" sz="3200" b="1">
                <a:latin typeface="Book Antiqua" pitchFamily="18" charset="0"/>
              </a:rPr>
              <a:t>Standards Compliance (cont’d)</a:t>
            </a:r>
          </a:p>
        </p:txBody>
      </p:sp>
      <p:sp>
        <p:nvSpPr>
          <p:cNvPr id="9" name="Flowchart: Connector 8"/>
          <p:cNvSpPr/>
          <p:nvPr/>
        </p:nvSpPr>
        <p:spPr>
          <a:xfrm>
            <a:off x="7696200" y="1066800"/>
            <a:ext cx="990600" cy="990600"/>
          </a:xfrm>
          <a:prstGeom prst="flowChartConnector">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lowchart: Connector 9"/>
          <p:cNvSpPr/>
          <p:nvPr/>
        </p:nvSpPr>
        <p:spPr>
          <a:xfrm>
            <a:off x="8229600" y="2133600"/>
            <a:ext cx="457200" cy="457200"/>
          </a:xfrm>
          <a:prstGeom prst="flowChartConnector">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lowchart: Connector 10"/>
          <p:cNvSpPr/>
          <p:nvPr/>
        </p:nvSpPr>
        <p:spPr>
          <a:xfrm>
            <a:off x="8689975" y="1828800"/>
            <a:ext cx="304800" cy="304800"/>
          </a:xfrm>
          <a:prstGeom prst="flowChartConnector">
            <a:avLst/>
          </a:prstGeom>
          <a:solidFill>
            <a:srgbClr val="990099"/>
          </a:solidFill>
          <a:ln>
            <a:solidFill>
              <a:srgbClr val="990099"/>
            </a:solidFill>
          </a:ln>
          <a:effectLst>
            <a:glow rad="1016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Flowchart: Connector 11"/>
          <p:cNvSpPr/>
          <p:nvPr/>
        </p:nvSpPr>
        <p:spPr>
          <a:xfrm>
            <a:off x="8001000" y="2209800"/>
            <a:ext cx="152400" cy="152400"/>
          </a:xfrm>
          <a:prstGeom prst="flowChartConnector">
            <a:avLst/>
          </a:prstGeom>
          <a:solidFill>
            <a:srgbClr val="990099"/>
          </a:solidFill>
          <a:ln>
            <a:solidFill>
              <a:srgbClr val="990099"/>
            </a:solidFill>
          </a:ln>
          <a:effectLst>
            <a:glow rad="1016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Flowchart: Connector 12"/>
          <p:cNvSpPr/>
          <p:nvPr/>
        </p:nvSpPr>
        <p:spPr>
          <a:xfrm>
            <a:off x="8534400" y="2438400"/>
            <a:ext cx="304800" cy="304800"/>
          </a:xfrm>
          <a:prstGeom prst="flowChartConnector">
            <a:avLst/>
          </a:prstGeom>
          <a:solidFill>
            <a:srgbClr val="990099"/>
          </a:solidFill>
          <a:ln>
            <a:solidFill>
              <a:srgbClr val="990099"/>
            </a:solidFill>
          </a:ln>
          <a:effectLst>
            <a:glow rad="1016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lowchart: Connector 13"/>
          <p:cNvSpPr/>
          <p:nvPr/>
        </p:nvSpPr>
        <p:spPr>
          <a:xfrm>
            <a:off x="8001000" y="2667000"/>
            <a:ext cx="228600" cy="228600"/>
          </a:xfrm>
          <a:prstGeom prst="flowChartConnector">
            <a:avLst/>
          </a:prstGeom>
          <a:solidFill>
            <a:srgbClr val="FFFFCC"/>
          </a:solidFill>
          <a:ln>
            <a:solidFill>
              <a:srgbClr val="FFFFCC"/>
            </a:solidFill>
          </a:ln>
          <a:effectLst>
            <a:glow rad="101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lowchart: Connector 14"/>
          <p:cNvSpPr/>
          <p:nvPr/>
        </p:nvSpPr>
        <p:spPr>
          <a:xfrm>
            <a:off x="7772400" y="3048000"/>
            <a:ext cx="152400" cy="152400"/>
          </a:xfrm>
          <a:prstGeom prst="flowChartConnector">
            <a:avLst/>
          </a:prstGeom>
          <a:solidFill>
            <a:srgbClr val="990099"/>
          </a:solidFill>
          <a:ln>
            <a:solidFill>
              <a:srgbClr val="990099"/>
            </a:solidFill>
          </a:ln>
          <a:effectLst>
            <a:glow rad="1016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69" name="Rectangle 4"/>
          <p:cNvSpPr>
            <a:spLocks noGrp="1" noChangeArrowheads="1"/>
          </p:cNvSpPr>
          <p:nvPr>
            <p:ph idx="1"/>
          </p:nvPr>
        </p:nvSpPr>
        <p:spPr>
          <a:xfrm>
            <a:off x="838200" y="1905000"/>
            <a:ext cx="7696200" cy="3962400"/>
          </a:xfrm>
        </p:spPr>
        <p:txBody>
          <a:bodyPr/>
          <a:lstStyle/>
          <a:p>
            <a:pPr marL="457200" indent="-347663" eaLnBrk="1" hangingPunct="1">
              <a:lnSpc>
                <a:spcPct val="80000"/>
              </a:lnSpc>
              <a:buClr>
                <a:srgbClr val="990099"/>
              </a:buClr>
              <a:buSzTx/>
              <a:buFontTx/>
              <a:buNone/>
            </a:pPr>
            <a:r>
              <a:rPr lang="en-US" altLang="en-US" sz="2600" smtClean="0">
                <a:latin typeface="Book Antiqua" pitchFamily="18" charset="0"/>
              </a:rPr>
              <a:t>Prevents</a:t>
            </a:r>
          </a:p>
          <a:p>
            <a:pPr marL="457200" indent="-347663" eaLnBrk="1" hangingPunct="1">
              <a:lnSpc>
                <a:spcPct val="80000"/>
              </a:lnSpc>
              <a:buClr>
                <a:srgbClr val="990099"/>
              </a:buClr>
              <a:buSzTx/>
              <a:buFontTx/>
              <a:buNone/>
            </a:pPr>
            <a:endParaRPr lang="en-US" altLang="en-US" sz="900" smtClean="0">
              <a:latin typeface="Book Antiqua" pitchFamily="18" charset="0"/>
            </a:endParaRPr>
          </a:p>
          <a:p>
            <a:pPr marL="457200" indent="-347663" eaLnBrk="1" hangingPunct="1">
              <a:buClr>
                <a:srgbClr val="990099"/>
              </a:buClr>
              <a:buSzTx/>
              <a:buFontTx/>
              <a:buChar char="•"/>
            </a:pPr>
            <a:r>
              <a:rPr lang="en-US" altLang="en-US" sz="2600" smtClean="0">
                <a:latin typeface="Book Antiqua" pitchFamily="18" charset="0"/>
              </a:rPr>
              <a:t>Inconsistent quality, </a:t>
            </a:r>
          </a:p>
          <a:p>
            <a:pPr marL="457200" indent="-347663" eaLnBrk="1" hangingPunct="1">
              <a:buClr>
                <a:srgbClr val="990099"/>
              </a:buClr>
              <a:buSzTx/>
              <a:buFontTx/>
              <a:buChar char="•"/>
            </a:pPr>
            <a:r>
              <a:rPr lang="en-US" altLang="en-US" sz="2600" smtClean="0">
                <a:latin typeface="Book Antiqua" pitchFamily="18" charset="0"/>
              </a:rPr>
              <a:t>Waste of materials, labor, and foreign exchange, </a:t>
            </a:r>
          </a:p>
          <a:p>
            <a:pPr marL="457200" indent="-347663" eaLnBrk="1" hangingPunct="1">
              <a:buClr>
                <a:srgbClr val="990099"/>
              </a:buClr>
              <a:buSzTx/>
              <a:buFontTx/>
              <a:buChar char="•"/>
            </a:pPr>
            <a:r>
              <a:rPr lang="en-US" altLang="en-US" sz="2600" smtClean="0">
                <a:latin typeface="Book Antiqua" pitchFamily="18" charset="0"/>
              </a:rPr>
              <a:t>Hazards to producers </a:t>
            </a:r>
          </a:p>
          <a:p>
            <a:pPr marL="457200" indent="-347663" eaLnBrk="1" hangingPunct="1">
              <a:buClr>
                <a:srgbClr val="990099"/>
              </a:buClr>
              <a:buSzTx/>
              <a:buFontTx/>
              <a:buNone/>
            </a:pPr>
            <a:r>
              <a:rPr lang="en-US" altLang="en-US" sz="2600" smtClean="0">
                <a:latin typeface="Book Antiqua" pitchFamily="18" charset="0"/>
              </a:rPr>
              <a:t>	and users, </a:t>
            </a:r>
          </a:p>
          <a:p>
            <a:pPr marL="457200" indent="-347663" eaLnBrk="1" hangingPunct="1">
              <a:buClr>
                <a:srgbClr val="990099"/>
              </a:buClr>
              <a:buSzTx/>
              <a:buFontTx/>
              <a:buChar char="•"/>
            </a:pPr>
            <a:r>
              <a:rPr lang="en-US" altLang="en-US" sz="2600" smtClean="0">
                <a:latin typeface="Book Antiqua" pitchFamily="18" charset="0"/>
              </a:rPr>
              <a:t>Compensation and refunds to customers arising from complaints about product failure or from misleading information on the label.</a:t>
            </a:r>
          </a:p>
          <a:p>
            <a:pPr marL="457200" indent="-347663" eaLnBrk="1" hangingPunct="1">
              <a:lnSpc>
                <a:spcPct val="80000"/>
              </a:lnSpc>
              <a:buClr>
                <a:srgbClr val="990099"/>
              </a:buClr>
              <a:buSzTx/>
              <a:buFontTx/>
              <a:buNone/>
            </a:pPr>
            <a:endParaRPr lang="en-US" altLang="en-US" sz="1200" smtClean="0">
              <a:latin typeface="Book Antiqua" pitchFamily="18" charset="0"/>
            </a:endParaRPr>
          </a:p>
        </p:txBody>
      </p:sp>
      <p:sp>
        <p:nvSpPr>
          <p:cNvPr id="2767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
        <p:nvSpPr>
          <p:cNvPr id="27671" name="Text Box 4"/>
          <p:cNvSpPr txBox="1">
            <a:spLocks noChangeArrowheads="1"/>
          </p:cNvSpPr>
          <p:nvPr/>
        </p:nvSpPr>
        <p:spPr bwMode="auto">
          <a:xfrm>
            <a:off x="11430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pic>
        <p:nvPicPr>
          <p:cNvPr id="27672" name="Picture 9" descr="MCj03834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100" y="5334000"/>
            <a:ext cx="1143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a:spLocks noChangeArrowheads="1"/>
          </p:cNvSpPr>
          <p:nvPr/>
        </p:nvSpPr>
        <p:spPr bwMode="auto">
          <a:xfrm>
            <a:off x="1524000" y="1524000"/>
            <a:ext cx="6477000" cy="4191000"/>
          </a:xfrm>
          <a:prstGeom prst="horizontalScroll">
            <a:avLst>
              <a:gd name="adj" fmla="val 12500"/>
            </a:avLst>
          </a:prstGeom>
          <a:solidFill>
            <a:srgbClr val="FFFFCC">
              <a:alpha val="58000"/>
            </a:srgbClr>
          </a:solidFill>
          <a:ln w="9525" algn="ctr">
            <a:solidFill>
              <a:schemeClr val="tx1"/>
            </a:solidFill>
            <a:round/>
            <a:headEnd/>
            <a:tailEnd/>
          </a:ln>
          <a:effectLst>
            <a:softEdge rad="317500"/>
          </a:effectLst>
        </p:spPr>
        <p:txBody>
          <a:bodyPr wrap="none"/>
          <a:lstStyle/>
          <a:p>
            <a:pPr>
              <a:defRPr/>
            </a:pPr>
            <a:endParaRPr lang="en-US" dirty="0">
              <a:latin typeface="Arial" pitchFamily="34" charset="0"/>
            </a:endParaRPr>
          </a:p>
        </p:txBody>
      </p:sp>
      <p:pic>
        <p:nvPicPr>
          <p:cNvPr id="10245"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4"/>
          <p:cNvSpPr txBox="1">
            <a:spLocks noChangeArrowheads="1"/>
          </p:cNvSpPr>
          <p:nvPr/>
        </p:nvSpPr>
        <p:spPr bwMode="auto">
          <a:xfrm>
            <a:off x="914400" y="487363"/>
            <a:ext cx="807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MISSION STATEMENT</a:t>
            </a:r>
            <a:endParaRPr lang="en-GB" altLang="en-US" sz="4000" b="1" i="1" u="sng">
              <a:solidFill>
                <a:srgbClr val="990099"/>
              </a:solidFill>
              <a:latin typeface="Book Antiqua" pitchFamily="18" charset="0"/>
              <a:cs typeface="Arial" charset="0"/>
            </a:endParaRPr>
          </a:p>
        </p:txBody>
      </p:sp>
      <p:sp>
        <p:nvSpPr>
          <p:cNvPr id="11271" name="Rectangle 8"/>
          <p:cNvSpPr>
            <a:spLocks noGrp="1" noChangeArrowheads="1"/>
          </p:cNvSpPr>
          <p:nvPr>
            <p:ph idx="1"/>
          </p:nvPr>
        </p:nvSpPr>
        <p:spPr>
          <a:xfrm>
            <a:off x="1981200" y="2514600"/>
            <a:ext cx="5943600" cy="2819400"/>
          </a:xfrm>
        </p:spPr>
        <p:txBody>
          <a:bodyPr/>
          <a:lstStyle/>
          <a:p>
            <a:pPr marL="0" indent="0" algn="ctr" eaLnBrk="1" hangingPunct="1">
              <a:buFontTx/>
              <a:buNone/>
            </a:pPr>
            <a:r>
              <a:rPr lang="en-US" altLang="en-US" b="1" i="1" smtClean="0">
                <a:latin typeface="Book Antiqua" pitchFamily="18" charset="0"/>
              </a:rPr>
              <a:t>To promote the international competitiveness of Jamaican producers ,facilitate the trade and protect consumers by providing regulatory service through a qualified and committed, motivated team.</a:t>
            </a:r>
            <a:r>
              <a:rPr lang="en-US" altLang="en-US" i="1" smtClean="0">
                <a:latin typeface="Book Antiqua" pitchFamily="18" charset="0"/>
              </a:rPr>
              <a:t> </a:t>
            </a:r>
          </a:p>
        </p:txBody>
      </p:sp>
      <p:sp>
        <p:nvSpPr>
          <p:cNvPr id="9" name="Flowchart: Connector 8"/>
          <p:cNvSpPr/>
          <p:nvPr/>
        </p:nvSpPr>
        <p:spPr>
          <a:xfrm>
            <a:off x="990600" y="685800"/>
            <a:ext cx="838200" cy="762000"/>
          </a:xfrm>
          <a:prstGeom prst="flowChartConnector">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4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271">
                                            <p:txEl>
                                              <p:pRg st="0" end="0"/>
                                            </p:txEl>
                                          </p:spTgt>
                                        </p:tgtEl>
                                      </p:cBhvr>
                                    </p:animEffect>
                                    <p:animScale>
                                      <p:cBhvr>
                                        <p:cTn id="7" dur="250" autoRev="1" fill="hold"/>
                                        <p:tgtEl>
                                          <p:spTgt spid="11271">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7"/>
          <p:cNvSpPr>
            <a:spLocks noChangeArrowheads="1"/>
          </p:cNvSpPr>
          <p:nvPr/>
        </p:nvSpPr>
        <p:spPr bwMode="auto">
          <a:xfrm>
            <a:off x="914400" y="1498600"/>
            <a:ext cx="7848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20000"/>
              </a:spcBef>
              <a:buClrTx/>
              <a:buSzTx/>
              <a:buFontTx/>
              <a:buNone/>
            </a:pPr>
            <a:r>
              <a:rPr lang="en-US" altLang="en-US" sz="3200" b="1">
                <a:latin typeface="Book Antiqua" pitchFamily="18" charset="0"/>
              </a:rPr>
              <a:t>Standards Compliance (cont’d)</a:t>
            </a:r>
          </a:p>
        </p:txBody>
      </p:sp>
      <p:sp>
        <p:nvSpPr>
          <p:cNvPr id="9" name="Flowchart: Connector 8"/>
          <p:cNvSpPr/>
          <p:nvPr/>
        </p:nvSpPr>
        <p:spPr>
          <a:xfrm>
            <a:off x="7696200" y="1066800"/>
            <a:ext cx="990600" cy="990600"/>
          </a:xfrm>
          <a:prstGeom prst="flowChartConnector">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lowchart: Connector 9"/>
          <p:cNvSpPr/>
          <p:nvPr/>
        </p:nvSpPr>
        <p:spPr>
          <a:xfrm>
            <a:off x="8229600" y="2133600"/>
            <a:ext cx="457200" cy="457200"/>
          </a:xfrm>
          <a:prstGeom prst="flowChartConnector">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lowchart: Connector 10"/>
          <p:cNvSpPr/>
          <p:nvPr/>
        </p:nvSpPr>
        <p:spPr>
          <a:xfrm>
            <a:off x="8689975" y="1828800"/>
            <a:ext cx="304800" cy="304800"/>
          </a:xfrm>
          <a:prstGeom prst="flowChartConnector">
            <a:avLst/>
          </a:prstGeom>
          <a:solidFill>
            <a:srgbClr val="990099"/>
          </a:solidFill>
          <a:ln>
            <a:solidFill>
              <a:srgbClr val="990099"/>
            </a:solidFill>
          </a:ln>
          <a:effectLst>
            <a:glow rad="1016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Flowchart: Connector 11"/>
          <p:cNvSpPr/>
          <p:nvPr/>
        </p:nvSpPr>
        <p:spPr>
          <a:xfrm>
            <a:off x="8001000" y="2209800"/>
            <a:ext cx="152400" cy="152400"/>
          </a:xfrm>
          <a:prstGeom prst="flowChartConnector">
            <a:avLst/>
          </a:prstGeom>
          <a:solidFill>
            <a:srgbClr val="990099"/>
          </a:solidFill>
          <a:ln>
            <a:solidFill>
              <a:srgbClr val="990099"/>
            </a:solidFill>
          </a:ln>
          <a:effectLst>
            <a:glow rad="1016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Flowchart: Connector 12"/>
          <p:cNvSpPr/>
          <p:nvPr/>
        </p:nvSpPr>
        <p:spPr>
          <a:xfrm>
            <a:off x="8534400" y="2667000"/>
            <a:ext cx="304800" cy="304800"/>
          </a:xfrm>
          <a:prstGeom prst="flowChartConnector">
            <a:avLst/>
          </a:prstGeom>
          <a:solidFill>
            <a:srgbClr val="990099"/>
          </a:solidFill>
          <a:ln>
            <a:solidFill>
              <a:srgbClr val="990099"/>
            </a:solidFill>
          </a:ln>
          <a:effectLst>
            <a:glow rad="1016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lowchart: Connector 13"/>
          <p:cNvSpPr/>
          <p:nvPr/>
        </p:nvSpPr>
        <p:spPr>
          <a:xfrm>
            <a:off x="8001000" y="2667000"/>
            <a:ext cx="228600" cy="228600"/>
          </a:xfrm>
          <a:prstGeom prst="flowChartConnector">
            <a:avLst/>
          </a:prstGeom>
          <a:solidFill>
            <a:srgbClr val="FFFFCC"/>
          </a:solidFill>
          <a:ln>
            <a:solidFill>
              <a:srgbClr val="FFFFCC"/>
            </a:solidFill>
          </a:ln>
          <a:effectLst>
            <a:glow rad="101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lowchart: Connector 14"/>
          <p:cNvSpPr/>
          <p:nvPr/>
        </p:nvSpPr>
        <p:spPr>
          <a:xfrm>
            <a:off x="7772400" y="3048000"/>
            <a:ext cx="152400" cy="152400"/>
          </a:xfrm>
          <a:prstGeom prst="flowChartConnector">
            <a:avLst/>
          </a:prstGeom>
          <a:solidFill>
            <a:srgbClr val="990099"/>
          </a:solidFill>
          <a:ln>
            <a:solidFill>
              <a:srgbClr val="990099"/>
            </a:solidFill>
          </a:ln>
          <a:effectLst>
            <a:glow rad="101600">
              <a:srgbClr val="9900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93" name="Rectangle 4"/>
          <p:cNvSpPr>
            <a:spLocks noGrp="1" noChangeArrowheads="1"/>
          </p:cNvSpPr>
          <p:nvPr>
            <p:ph idx="4294967295"/>
          </p:nvPr>
        </p:nvSpPr>
        <p:spPr>
          <a:xfrm>
            <a:off x="838200" y="2133600"/>
            <a:ext cx="7696200" cy="3962400"/>
          </a:xfrm>
        </p:spPr>
        <p:txBody>
          <a:bodyPr/>
          <a:lstStyle/>
          <a:p>
            <a:pPr marL="457200" indent="-347663" eaLnBrk="1" hangingPunct="1">
              <a:lnSpc>
                <a:spcPct val="80000"/>
              </a:lnSpc>
              <a:buClr>
                <a:srgbClr val="990099"/>
              </a:buClr>
              <a:buSzTx/>
              <a:buFontTx/>
              <a:buNone/>
            </a:pPr>
            <a:endParaRPr lang="en-US" altLang="en-US" sz="1200" smtClean="0">
              <a:latin typeface="Book Antiqua" pitchFamily="18" charset="0"/>
            </a:endParaRPr>
          </a:p>
          <a:p>
            <a:pPr marL="457200" indent="-347663" eaLnBrk="1" hangingPunct="1">
              <a:buClr>
                <a:srgbClr val="990099"/>
              </a:buClr>
              <a:buSzTx/>
              <a:buFontTx/>
              <a:buChar char="•"/>
            </a:pPr>
            <a:r>
              <a:rPr lang="en-US" altLang="en-US" sz="2800" smtClean="0">
                <a:latin typeface="Book Antiqua" pitchFamily="18" charset="0"/>
              </a:rPr>
              <a:t>Against the background of a deregulated economy resulting in an influx of commodities of poor quality and goods banned elsewhere being dumped on the Jamaican market.</a:t>
            </a:r>
          </a:p>
        </p:txBody>
      </p:sp>
      <p:sp>
        <p:nvSpPr>
          <p:cNvPr id="2869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
        <p:nvSpPr>
          <p:cNvPr id="28695" name="Text Box 4"/>
          <p:cNvSpPr txBox="1">
            <a:spLocks noChangeArrowheads="1"/>
          </p:cNvSpPr>
          <p:nvPr/>
        </p:nvSpPr>
        <p:spPr bwMode="auto">
          <a:xfrm>
            <a:off x="11430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914400" y="2133600"/>
            <a:ext cx="7924800" cy="3962400"/>
          </a:xfrm>
        </p:spPr>
        <p:txBody>
          <a:bodyPr/>
          <a:lstStyle/>
          <a:p>
            <a:pPr marL="347663" indent="-347663" eaLnBrk="1" hangingPunct="1">
              <a:lnSpc>
                <a:spcPct val="95000"/>
              </a:lnSpc>
              <a:buClr>
                <a:srgbClr val="990099"/>
              </a:buClr>
              <a:buSzTx/>
              <a:buFontTx/>
              <a:buChar char="•"/>
            </a:pPr>
            <a:r>
              <a:rPr lang="en-US" altLang="en-US" sz="2600" smtClean="0">
                <a:latin typeface="Book Antiqua" pitchFamily="18" charset="0"/>
              </a:rPr>
              <a:t>This was launched in November 1993.</a:t>
            </a:r>
          </a:p>
          <a:p>
            <a:pPr marL="347663" indent="-347663" eaLnBrk="1" hangingPunct="1">
              <a:lnSpc>
                <a:spcPct val="95000"/>
              </a:lnSpc>
              <a:buClr>
                <a:srgbClr val="990099"/>
              </a:buClr>
              <a:buSzTx/>
              <a:buFontTx/>
              <a:buChar char="•"/>
            </a:pPr>
            <a:r>
              <a:rPr lang="en-US" altLang="en-US" sz="2600" smtClean="0">
                <a:latin typeface="Book Antiqua" pitchFamily="18" charset="0"/>
              </a:rPr>
              <a:t>Under this programme, Officers of the Bureau inspect goods at ports of entry, warehouses, and at retail outlets.  Samples may be taken for testing to determine compliance with mandatory regulations.</a:t>
            </a:r>
          </a:p>
          <a:p>
            <a:pPr marL="347663" indent="-347663" eaLnBrk="1" hangingPunct="1">
              <a:lnSpc>
                <a:spcPct val="95000"/>
              </a:lnSpc>
              <a:buClr>
                <a:srgbClr val="990099"/>
              </a:buClr>
              <a:buSzTx/>
              <a:buFontTx/>
              <a:buChar char="•"/>
            </a:pPr>
            <a:r>
              <a:rPr lang="en-US" altLang="en-US" sz="2600" smtClean="0">
                <a:latin typeface="Book Antiqua" pitchFamily="18" charset="0"/>
              </a:rPr>
              <a:t>Goods found to be in breach of compulsory standards have been subject to re-export, detention at port of entry or withdrawal from the marketplace for correction or destruction.</a:t>
            </a:r>
          </a:p>
        </p:txBody>
      </p:sp>
      <p:pic>
        <p:nvPicPr>
          <p:cNvPr id="29699"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914400" y="1647825"/>
            <a:ext cx="807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lnSpc>
                <a:spcPct val="80000"/>
              </a:lnSpc>
              <a:spcBef>
                <a:spcPct val="50000"/>
              </a:spcBef>
              <a:buClrTx/>
              <a:buSzTx/>
              <a:buFontTx/>
              <a:buNone/>
            </a:pPr>
            <a:r>
              <a:rPr lang="en-US" altLang="zh-CN" sz="2800">
                <a:latin typeface="Book Antiqua" pitchFamily="18" charset="0"/>
                <a:ea typeface="宋体" pitchFamily="2" charset="-122"/>
              </a:rPr>
              <a:t>Import Monitoring Programme:</a:t>
            </a:r>
            <a:endParaRPr lang="en-GB" altLang="en-US" sz="2800" u="sng">
              <a:latin typeface="Book Antiqua" pitchFamily="18" charset="0"/>
              <a:cs typeface="Arial" charset="0"/>
            </a:endParaRPr>
          </a:p>
        </p:txBody>
      </p:sp>
      <p:sp>
        <p:nvSpPr>
          <p:cNvPr id="8" name="5-Point Star 7"/>
          <p:cNvSpPr/>
          <p:nvPr/>
        </p:nvSpPr>
        <p:spPr>
          <a:xfrm>
            <a:off x="2265363" y="6003925"/>
            <a:ext cx="228599" cy="228600"/>
          </a:xfrm>
          <a:prstGeom prst="star5">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lowchart: Connector 8"/>
          <p:cNvSpPr/>
          <p:nvPr/>
        </p:nvSpPr>
        <p:spPr>
          <a:xfrm>
            <a:off x="990600" y="6324600"/>
            <a:ext cx="381000" cy="381000"/>
          </a:xfrm>
          <a:prstGeom prst="flowChartConnector">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5-Point Star 9"/>
          <p:cNvSpPr/>
          <p:nvPr/>
        </p:nvSpPr>
        <p:spPr>
          <a:xfrm>
            <a:off x="8448675" y="5341783"/>
            <a:ext cx="228600" cy="264387"/>
          </a:xfrm>
          <a:prstGeom prst="star5">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5-Point Star 10"/>
          <p:cNvSpPr/>
          <p:nvPr/>
        </p:nvSpPr>
        <p:spPr>
          <a:xfrm>
            <a:off x="8683625" y="5870006"/>
            <a:ext cx="228600" cy="267067"/>
          </a:xfrm>
          <a:prstGeom prst="star5">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5-Point Star 11"/>
          <p:cNvSpPr/>
          <p:nvPr/>
        </p:nvSpPr>
        <p:spPr>
          <a:xfrm>
            <a:off x="7848600" y="5573837"/>
            <a:ext cx="228600" cy="267308"/>
          </a:xfrm>
          <a:prstGeom prst="star5">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5-Point Star 12"/>
          <p:cNvSpPr/>
          <p:nvPr/>
        </p:nvSpPr>
        <p:spPr>
          <a:xfrm>
            <a:off x="8070850" y="6024049"/>
            <a:ext cx="228600" cy="266088"/>
          </a:xfrm>
          <a:prstGeom prst="star5">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Point Star 13"/>
          <p:cNvSpPr/>
          <p:nvPr/>
        </p:nvSpPr>
        <p:spPr>
          <a:xfrm>
            <a:off x="1524000" y="6477000"/>
            <a:ext cx="228600" cy="228600"/>
          </a:xfrm>
          <a:prstGeom prst="star5">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5-Point Star 14"/>
          <p:cNvSpPr/>
          <p:nvPr/>
        </p:nvSpPr>
        <p:spPr>
          <a:xfrm>
            <a:off x="1447800" y="6096000"/>
            <a:ext cx="228600" cy="228600"/>
          </a:xfrm>
          <a:prstGeom prst="star5">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5-Point Star 15"/>
          <p:cNvSpPr/>
          <p:nvPr/>
        </p:nvSpPr>
        <p:spPr>
          <a:xfrm>
            <a:off x="1828800" y="6172200"/>
            <a:ext cx="228600" cy="228600"/>
          </a:xfrm>
          <a:prstGeom prst="star5">
            <a:avLst/>
          </a:prstGeom>
          <a:solidFill>
            <a:srgbClr val="FFFFCC"/>
          </a:solidFill>
          <a:ln>
            <a:solidFill>
              <a:srgbClr val="990099"/>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728" name="Rectangle 7"/>
          <p:cNvSpPr>
            <a:spLocks noChangeArrowheads="1"/>
          </p:cNvSpPr>
          <p:nvPr/>
        </p:nvSpPr>
        <p:spPr bwMode="auto">
          <a:xfrm>
            <a:off x="914400" y="1066800"/>
            <a:ext cx="800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20000"/>
              </a:spcBef>
              <a:buClrTx/>
              <a:buSzTx/>
              <a:buFontTx/>
              <a:buNone/>
            </a:pPr>
            <a:r>
              <a:rPr lang="en-US" altLang="en-US" sz="3200" b="1">
                <a:latin typeface="Book Antiqua" pitchFamily="18" charset="0"/>
              </a:rPr>
              <a:t>Standards Compliance (cont’d)</a:t>
            </a:r>
          </a:p>
        </p:txBody>
      </p:sp>
      <p:sp>
        <p:nvSpPr>
          <p:cNvPr id="2972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
        <p:nvSpPr>
          <p:cNvPr id="29730" name="Text Box 4"/>
          <p:cNvSpPr txBox="1">
            <a:spLocks noChangeArrowheads="1"/>
          </p:cNvSpPr>
          <p:nvPr/>
        </p:nvSpPr>
        <p:spPr bwMode="auto">
          <a:xfrm>
            <a:off x="11430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8620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000">
              <a:latin typeface="Arial" charset="0"/>
              <a:cs typeface="Arial" charset="0"/>
            </a:endParaRPr>
          </a:p>
        </p:txBody>
      </p:sp>
      <p:sp>
        <p:nvSpPr>
          <p:cNvPr id="30723" name="Line 4"/>
          <p:cNvSpPr>
            <a:spLocks noChangeShapeType="1"/>
          </p:cNvSpPr>
          <p:nvPr/>
        </p:nvSpPr>
        <p:spPr bwMode="auto">
          <a:xfrm>
            <a:off x="3124200" y="2971800"/>
            <a:ext cx="3311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4" name="Text Box 5"/>
          <p:cNvSpPr txBox="1">
            <a:spLocks noChangeArrowheads="1"/>
          </p:cNvSpPr>
          <p:nvPr/>
        </p:nvSpPr>
        <p:spPr bwMode="auto">
          <a:xfrm>
            <a:off x="1981200" y="2438400"/>
            <a:ext cx="5410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90000"/>
              </a:lnSpc>
              <a:spcBef>
                <a:spcPct val="50000"/>
              </a:spcBef>
              <a:buClrTx/>
              <a:buSzTx/>
              <a:buFontTx/>
              <a:buNone/>
            </a:pPr>
            <a:r>
              <a:rPr lang="en-US" altLang="en-US" sz="2800" b="1">
                <a:solidFill>
                  <a:srgbClr val="990099"/>
                </a:solidFill>
                <a:latin typeface="Arial" charset="0"/>
                <a:cs typeface="Arial" charset="0"/>
              </a:rPr>
              <a:t>Thank you for your attention </a:t>
            </a:r>
          </a:p>
        </p:txBody>
      </p:sp>
      <p:pic>
        <p:nvPicPr>
          <p:cNvPr id="30725" name="Picture 6"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Footer Placeholder 1"/>
          <p:cNvSpPr>
            <a:spLocks noGrp="1"/>
          </p:cNvSpPr>
          <p:nvPr>
            <p:ph type="ftr" sz="quarter" idx="11"/>
          </p:nvPr>
        </p:nvSpPr>
        <p:spPr bwMode="auto">
          <a:xfrm>
            <a:off x="4267200" y="6492875"/>
            <a:ext cx="23510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pic>
        <p:nvPicPr>
          <p:cNvPr id="30727" name="Picture 6" descr="PDI0570371_T">
            <a:hlinkClick r:id="rId3" tooltip="Se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9624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5" descr="MCBD04969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7900" y="304800"/>
            <a:ext cx="1676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833438" y="1295400"/>
            <a:ext cx="8001000" cy="4983163"/>
          </a:xfrm>
        </p:spPr>
        <p:txBody>
          <a:bodyPr/>
          <a:lstStyle/>
          <a:p>
            <a:pPr marL="0" indent="0" eaLnBrk="1" hangingPunct="1">
              <a:buFontTx/>
              <a:buNone/>
            </a:pPr>
            <a:r>
              <a:rPr lang="en-US" altLang="en-US" sz="2400" smtClean="0">
                <a:latin typeface="Book Antiqua" pitchFamily="18" charset="0"/>
              </a:rPr>
              <a:t>The Bureau was established  in July 1969 by the </a:t>
            </a:r>
            <a:r>
              <a:rPr lang="en-US" altLang="en-US" sz="2400" b="1" u="sng" smtClean="0">
                <a:latin typeface="Book Antiqua" pitchFamily="18" charset="0"/>
              </a:rPr>
              <a:t>Standards Act(1969)</a:t>
            </a:r>
            <a:r>
              <a:rPr lang="en-US" altLang="en-US" sz="2400" smtClean="0">
                <a:latin typeface="Book Antiqua" pitchFamily="18" charset="0"/>
              </a:rPr>
              <a:t>.   The regulation Empower the organization to promote and encourage the maintenance of standardization in relation of commodities, processes and practices</a:t>
            </a:r>
          </a:p>
          <a:p>
            <a:pPr marL="0" indent="0" eaLnBrk="1" hangingPunct="1">
              <a:buFontTx/>
              <a:buNone/>
            </a:pPr>
            <a:r>
              <a:rPr lang="en-US" altLang="en-US" sz="2400" smtClean="0">
                <a:latin typeface="Book Antiqua" pitchFamily="18" charset="0"/>
              </a:rPr>
              <a:t>The core activities are:</a:t>
            </a:r>
          </a:p>
          <a:p>
            <a:pPr marL="800100" lvl="1" indent="-407988" eaLnBrk="1" hangingPunct="1">
              <a:buClr>
                <a:srgbClr val="990099"/>
              </a:buClr>
              <a:buFontTx/>
              <a:buChar char="•"/>
            </a:pPr>
            <a:r>
              <a:rPr lang="en-US" altLang="en-US" sz="2400" smtClean="0">
                <a:latin typeface="Book Antiqua" pitchFamily="18" charset="0"/>
              </a:rPr>
              <a:t>Facilitate standards development activities</a:t>
            </a:r>
          </a:p>
          <a:p>
            <a:pPr marL="800100" lvl="1" indent="-407988" eaLnBrk="1" hangingPunct="1">
              <a:buClr>
                <a:srgbClr val="990099"/>
              </a:buClr>
              <a:buFontTx/>
              <a:buChar char="•"/>
            </a:pPr>
            <a:r>
              <a:rPr lang="en-US" altLang="en-US" sz="2400" smtClean="0">
                <a:latin typeface="Book Antiqua" pitchFamily="18" charset="0"/>
              </a:rPr>
              <a:t>Registration of establishments</a:t>
            </a:r>
          </a:p>
          <a:p>
            <a:pPr marL="800100" lvl="1" indent="-407988" eaLnBrk="1" hangingPunct="1">
              <a:buClr>
                <a:srgbClr val="990099"/>
              </a:buClr>
              <a:buFontTx/>
              <a:buChar char="•"/>
            </a:pPr>
            <a:r>
              <a:rPr lang="en-US" altLang="en-US" sz="2400" smtClean="0">
                <a:latin typeface="Book Antiqua" pitchFamily="18" charset="0"/>
              </a:rPr>
              <a:t>Monitoring for compliance</a:t>
            </a:r>
          </a:p>
          <a:p>
            <a:pPr marL="800100" lvl="1" indent="-407988" eaLnBrk="1" hangingPunct="1">
              <a:buClr>
                <a:srgbClr val="990099"/>
              </a:buClr>
              <a:buFontTx/>
              <a:buChar char="•"/>
            </a:pPr>
            <a:r>
              <a:rPr lang="en-US" altLang="en-US" sz="2400" smtClean="0">
                <a:latin typeface="Book Antiqua" pitchFamily="18" charset="0"/>
              </a:rPr>
              <a:t>Calibration and testing services</a:t>
            </a:r>
          </a:p>
          <a:p>
            <a:pPr marL="800100" lvl="1" indent="-407988" eaLnBrk="1" hangingPunct="1">
              <a:buClr>
                <a:srgbClr val="990099"/>
              </a:buClr>
              <a:buFontTx/>
              <a:buChar char="•"/>
            </a:pPr>
            <a:r>
              <a:rPr lang="en-US" altLang="en-US" sz="2400" smtClean="0">
                <a:latin typeface="Book Antiqua" pitchFamily="18" charset="0"/>
              </a:rPr>
              <a:t>Certifying management systems and products</a:t>
            </a:r>
          </a:p>
          <a:p>
            <a:pPr marL="800100" lvl="1" indent="-407988" eaLnBrk="1" hangingPunct="1">
              <a:buClr>
                <a:srgbClr val="990099"/>
              </a:buClr>
              <a:buFontTx/>
              <a:buChar char="•"/>
            </a:pPr>
            <a:r>
              <a:rPr lang="en-US" altLang="en-US" sz="2400" smtClean="0">
                <a:latin typeface="Book Antiqua" pitchFamily="18" charset="0"/>
              </a:rPr>
              <a:t>Promoting research ,Training and education in standardization</a:t>
            </a:r>
          </a:p>
          <a:p>
            <a:pPr marL="800100" lvl="1" indent="-407988" eaLnBrk="1" hangingPunct="1">
              <a:buClr>
                <a:srgbClr val="990099"/>
              </a:buClr>
              <a:buFontTx/>
              <a:buChar char="•"/>
            </a:pPr>
            <a:endParaRPr lang="en-US" altLang="en-US" sz="2400" smtClean="0">
              <a:latin typeface="Book Antiqua" pitchFamily="18" charset="0"/>
            </a:endParaRPr>
          </a:p>
        </p:txBody>
      </p:sp>
      <p:pic>
        <p:nvPicPr>
          <p:cNvPr id="11267"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914400" y="4572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BACKGROUND</a:t>
            </a:r>
            <a:endParaRPr lang="en-GB" altLang="en-US" sz="4000" b="1" i="1" u="sng">
              <a:solidFill>
                <a:srgbClr val="990099"/>
              </a:solidFill>
              <a:latin typeface="Book Antiqua" pitchFamily="18" charset="0"/>
              <a:cs typeface="Arial" charset="0"/>
            </a:endParaRPr>
          </a:p>
        </p:txBody>
      </p:sp>
      <p:sp>
        <p:nvSpPr>
          <p:cNvPr id="1126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b="1" dirty="0" smtClean="0"/>
              <a:t>The Processed Foods Act (1959) currently under review</a:t>
            </a:r>
          </a:p>
          <a:p>
            <a:pPr>
              <a:defRPr/>
            </a:pPr>
            <a:endParaRPr lang="en-US" b="1" dirty="0"/>
          </a:p>
          <a:p>
            <a:pPr>
              <a:defRPr/>
            </a:pPr>
            <a:r>
              <a:rPr lang="en-US" b="1" dirty="0" smtClean="0"/>
              <a:t>Weights And Measure Act (1976)</a:t>
            </a:r>
          </a:p>
          <a:p>
            <a:pPr marL="109537" indent="0">
              <a:buFont typeface="Wingdings 3" pitchFamily="18" charset="2"/>
              <a:buNone/>
              <a:defRPr/>
            </a:pPr>
            <a:endParaRPr lang="en-US" dirty="0"/>
          </a:p>
        </p:txBody>
      </p:sp>
      <p:sp>
        <p:nvSpPr>
          <p:cNvPr id="3" name="Title 2"/>
          <p:cNvSpPr>
            <a:spLocks noGrp="1"/>
          </p:cNvSpPr>
          <p:nvPr>
            <p:ph type="title"/>
          </p:nvPr>
        </p:nvSpPr>
        <p:spPr/>
        <p:txBody>
          <a:bodyPr/>
          <a:lstStyle/>
          <a:p>
            <a:pPr algn="ctr">
              <a:defRPr/>
            </a:pPr>
            <a:r>
              <a:rPr lang="en-US" dirty="0" smtClean="0">
                <a:solidFill>
                  <a:srgbClr val="990099"/>
                </a:solidFill>
                <a:latin typeface="Book Antiqua" panose="02040602050305030304" pitchFamily="18" charset="0"/>
              </a:rPr>
              <a:t>Other Regulations </a:t>
            </a:r>
            <a:endParaRPr lang="en-US" dirty="0">
              <a:solidFill>
                <a:srgbClr val="990099"/>
              </a:solidFill>
              <a:latin typeface="Book Antiqua" panose="02040602050305030304" pitchFamily="18" charset="0"/>
            </a:endParaRPr>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Presenter : Christopher Savariau</a:t>
            </a:r>
          </a:p>
        </p:txBody>
      </p:sp>
      <p:pic>
        <p:nvPicPr>
          <p:cNvPr id="12293" name="Picture 4" descr="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8" descr="MCj023099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038600"/>
            <a:ext cx="186848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MCBD10598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006975"/>
            <a:ext cx="19986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p:cNvSpPr txBox="1">
            <a:spLocks noChangeArrowheads="1"/>
          </p:cNvSpPr>
          <p:nvPr/>
        </p:nvSpPr>
        <p:spPr bwMode="auto">
          <a:xfrm>
            <a:off x="11430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pic>
        <p:nvPicPr>
          <p:cNvPr id="13316" name="Picture 9" descr="CYI0101365">
            <a:hlinkClick r:id="rId3" tooltip="Se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725" y="3257550"/>
            <a:ext cx="10572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SPI1721727">
            <a:hlinkClick r:id="rId5" tooltip="See details"/>
          </p:cNvPr>
          <p:cNvPicPr>
            <a:picLocks noChangeAspect="1" noChangeArrowheads="1"/>
          </p:cNvPicPr>
          <p:nvPr/>
        </p:nvPicPr>
        <p:blipFill>
          <a:blip r:embed="rId6"/>
          <a:srcRect/>
          <a:stretch>
            <a:fillRect/>
          </a:stretch>
        </p:blipFill>
        <p:spPr bwMode="auto">
          <a:xfrm>
            <a:off x="7848600" y="4705349"/>
            <a:ext cx="1209675" cy="1619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318" name="Rectangle 3"/>
          <p:cNvSpPr>
            <a:spLocks noGrp="1" noChangeArrowheads="1"/>
          </p:cNvSpPr>
          <p:nvPr>
            <p:ph idx="1"/>
          </p:nvPr>
        </p:nvSpPr>
        <p:spPr>
          <a:xfrm>
            <a:off x="838200" y="1447800"/>
            <a:ext cx="7620000" cy="4724400"/>
          </a:xfrm>
        </p:spPr>
        <p:txBody>
          <a:bodyPr/>
          <a:lstStyle/>
          <a:p>
            <a:pPr marL="514350" indent="-514350" algn="ctr" eaLnBrk="1" hangingPunct="1">
              <a:lnSpc>
                <a:spcPct val="90000"/>
              </a:lnSpc>
              <a:buFontTx/>
              <a:buNone/>
            </a:pPr>
            <a:r>
              <a:rPr lang="en-US" altLang="en-US" sz="3000" b="1" smtClean="0">
                <a:latin typeface="Book Antiqua" pitchFamily="18" charset="0"/>
              </a:rPr>
              <a:t>Food Safety Activities (FSA)</a:t>
            </a:r>
          </a:p>
          <a:p>
            <a:pPr marL="514350" indent="-514350" eaLnBrk="1" hangingPunct="1">
              <a:lnSpc>
                <a:spcPct val="90000"/>
              </a:lnSpc>
              <a:buFontTx/>
              <a:buNone/>
            </a:pPr>
            <a:endParaRPr lang="en-US" altLang="en-US" sz="1000" b="1" smtClean="0">
              <a:latin typeface="Book Antiqua" pitchFamily="18" charset="0"/>
            </a:endParaRPr>
          </a:p>
          <a:p>
            <a:pPr marL="514350" indent="-514350" eaLnBrk="1" hangingPunct="1">
              <a:lnSpc>
                <a:spcPct val="90000"/>
              </a:lnSpc>
              <a:buClr>
                <a:srgbClr val="990099"/>
              </a:buClr>
              <a:buSzTx/>
              <a:buFontTx/>
              <a:buChar char="•"/>
            </a:pPr>
            <a:r>
              <a:rPr lang="en-US" altLang="en-US" sz="2800" smtClean="0">
                <a:latin typeface="Book Antiqua" pitchFamily="18" charset="0"/>
              </a:rPr>
              <a:t>Bureau of Standards Jamaica administer the:</a:t>
            </a:r>
          </a:p>
          <a:p>
            <a:pPr marL="1104900" lvl="1" indent="-533400" eaLnBrk="1" hangingPunct="1">
              <a:lnSpc>
                <a:spcPct val="90000"/>
              </a:lnSpc>
              <a:buClr>
                <a:srgbClr val="990099"/>
              </a:buClr>
              <a:buSzPct val="90000"/>
              <a:buFontTx/>
              <a:buAutoNum type="arabicPeriod"/>
            </a:pPr>
            <a:r>
              <a:rPr lang="en-US" altLang="en-US" sz="2800" smtClean="0">
                <a:latin typeface="Book Antiqua" pitchFamily="18" charset="0"/>
              </a:rPr>
              <a:t>Processed Food Act and Regulations 1959</a:t>
            </a:r>
          </a:p>
          <a:p>
            <a:pPr marL="1104900" lvl="1" indent="-533400" eaLnBrk="1" hangingPunct="1">
              <a:lnSpc>
                <a:spcPct val="90000"/>
              </a:lnSpc>
              <a:buClr>
                <a:srgbClr val="990099"/>
              </a:buClr>
              <a:buSzPct val="90000"/>
              <a:buFontTx/>
              <a:buAutoNum type="arabicPeriod"/>
            </a:pPr>
            <a:r>
              <a:rPr lang="en-US" altLang="en-US" sz="2800" smtClean="0">
                <a:latin typeface="Book Antiqua" pitchFamily="18" charset="0"/>
              </a:rPr>
              <a:t>Standard Act JS 36    </a:t>
            </a:r>
          </a:p>
          <a:p>
            <a:pPr marL="514350" indent="-514350" eaLnBrk="1" hangingPunct="1">
              <a:lnSpc>
                <a:spcPct val="90000"/>
              </a:lnSpc>
              <a:buClr>
                <a:srgbClr val="990099"/>
              </a:buClr>
              <a:buSzTx/>
              <a:buFontTx/>
              <a:buNone/>
            </a:pPr>
            <a:endParaRPr lang="en-US" altLang="en-US" sz="1000" smtClean="0">
              <a:latin typeface="Book Antiqua" pitchFamily="18" charset="0"/>
            </a:endParaRPr>
          </a:p>
          <a:p>
            <a:pPr marL="1733550" lvl="3" indent="-361950" eaLnBrk="1" hangingPunct="1">
              <a:lnSpc>
                <a:spcPct val="90000"/>
              </a:lnSpc>
              <a:buClr>
                <a:srgbClr val="990099"/>
              </a:buClr>
              <a:buFont typeface="Wingdings" pitchFamily="2" charset="2"/>
              <a:buChar char="Ø"/>
            </a:pPr>
            <a:r>
              <a:rPr lang="en-US" altLang="en-US" sz="2800" smtClean="0">
                <a:latin typeface="Book Antiqua" pitchFamily="18" charset="0"/>
              </a:rPr>
              <a:t>Jamaica Standard Specification for </a:t>
            </a:r>
          </a:p>
          <a:p>
            <a:pPr marL="1733550" lvl="3" indent="-361950" eaLnBrk="1" hangingPunct="1">
              <a:lnSpc>
                <a:spcPct val="90000"/>
              </a:lnSpc>
              <a:buClr>
                <a:srgbClr val="990099"/>
              </a:buClr>
              <a:buFont typeface="Wingdings" pitchFamily="2" charset="2"/>
              <a:buNone/>
            </a:pPr>
            <a:r>
              <a:rPr lang="en-US" altLang="en-US" sz="2800" smtClean="0">
                <a:latin typeface="Book Antiqua" pitchFamily="18" charset="0"/>
              </a:rPr>
              <a:t>	Processed Food (General) – JS 36, 1991 </a:t>
            </a:r>
          </a:p>
        </p:txBody>
      </p:sp>
      <p:pic>
        <p:nvPicPr>
          <p:cNvPr id="4109" name="Picture 13" descr="IZI0001571">
            <a:hlinkClick r:id="rId7" tooltip="See details"/>
          </p:cNvPr>
          <p:cNvPicPr>
            <a:picLocks noChangeAspect="1" noChangeArrowheads="1"/>
          </p:cNvPicPr>
          <p:nvPr/>
        </p:nvPicPr>
        <p:blipFill>
          <a:blip r:embed="rId8"/>
          <a:srcRect/>
          <a:stretch>
            <a:fillRect/>
          </a:stretch>
        </p:blipFill>
        <p:spPr bwMode="auto">
          <a:xfrm>
            <a:off x="1143000" y="5715000"/>
            <a:ext cx="1752600" cy="1143000"/>
          </a:xfrm>
          <a:prstGeom prst="ellipse">
            <a:avLst/>
          </a:prstGeom>
          <a:ln>
            <a:noFill/>
          </a:ln>
          <a:effectLst>
            <a:softEdge rad="112500"/>
          </a:effectLst>
        </p:spPr>
      </p:pic>
      <p:sp>
        <p:nvSpPr>
          <p:cNvPr id="133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914400" y="1219200"/>
            <a:ext cx="784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lnSpc>
                <a:spcPct val="80000"/>
              </a:lnSpc>
              <a:spcBef>
                <a:spcPct val="20000"/>
              </a:spcBef>
              <a:buClrTx/>
              <a:buSzTx/>
              <a:buFontTx/>
              <a:buNone/>
            </a:pPr>
            <a:r>
              <a:rPr lang="en-US" altLang="en-US" sz="2800" b="1">
                <a:latin typeface="Book Antiqua" pitchFamily="18" charset="0"/>
              </a:rPr>
              <a:t>Under the FSA, the functions are as follows:</a:t>
            </a:r>
          </a:p>
        </p:txBody>
      </p:sp>
      <p:pic>
        <p:nvPicPr>
          <p:cNvPr id="14339" name="Picture 9"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http://tbn0.google.com/images?q=tbn:6u-7Qadl8yME6M:http://images1.hdpi.com/product_enlarged/hotshots-sq-3736WW.jpg">
            <a:hlinkClick r:id="rId3"/>
          </p:cNvPr>
          <p:cNvPicPr>
            <a:picLocks noChangeAspect="1" noChangeArrowheads="1"/>
          </p:cNvPicPr>
          <p:nvPr/>
        </p:nvPicPr>
        <p:blipFill>
          <a:blip r:embed="rId4"/>
          <a:srcRect/>
          <a:stretch>
            <a:fillRect/>
          </a:stretch>
        </p:blipFill>
        <p:spPr bwMode="auto">
          <a:xfrm>
            <a:off x="7934325" y="2822574"/>
            <a:ext cx="1133475" cy="1133476"/>
          </a:xfrm>
          <a:prstGeom prst="rect">
            <a:avLst/>
          </a:prstGeom>
          <a:ln>
            <a:noFill/>
          </a:ln>
          <a:effectLst>
            <a:softEdge rad="112500"/>
          </a:effectLst>
        </p:spPr>
      </p:pic>
      <p:pic>
        <p:nvPicPr>
          <p:cNvPr id="5136" name="Picture 16" descr="http://tbn0.google.com/images?q=tbn:-4Qw4ihkwCQiJM:http://www.calypsoimports.co.uk/gifs/products/SCOTCHBONNETweb.JPG">
            <a:hlinkClick r:id="rId5"/>
          </p:cNvPr>
          <p:cNvPicPr>
            <a:picLocks noChangeAspect="1" noChangeArrowheads="1"/>
          </p:cNvPicPr>
          <p:nvPr/>
        </p:nvPicPr>
        <p:blipFill>
          <a:blip r:embed="rId6"/>
          <a:srcRect/>
          <a:stretch>
            <a:fillRect/>
          </a:stretch>
        </p:blipFill>
        <p:spPr bwMode="auto">
          <a:xfrm>
            <a:off x="8439150" y="3546475"/>
            <a:ext cx="781050" cy="1171575"/>
          </a:xfrm>
          <a:prstGeom prst="rect">
            <a:avLst/>
          </a:prstGeom>
          <a:ln>
            <a:noFill/>
          </a:ln>
          <a:effectLst>
            <a:softEdge rad="112500"/>
          </a:effectLst>
        </p:spPr>
      </p:pic>
      <p:pic>
        <p:nvPicPr>
          <p:cNvPr id="5138" name="Picture 18" descr="http://tbn0.google.com/images?q=tbn:1dNQQX59ZgKc7M:http://www.sams247.com/images/Grace%2520Ackees_sm.JPG">
            <a:hlinkClick r:id="rId7"/>
          </p:cNvPr>
          <p:cNvPicPr>
            <a:picLocks noChangeAspect="1" noChangeArrowheads="1"/>
          </p:cNvPicPr>
          <p:nvPr/>
        </p:nvPicPr>
        <p:blipFill>
          <a:blip r:embed="rId8"/>
          <a:srcRect/>
          <a:stretch>
            <a:fillRect/>
          </a:stretch>
        </p:blipFill>
        <p:spPr bwMode="auto">
          <a:xfrm>
            <a:off x="7696200" y="3632200"/>
            <a:ext cx="609600" cy="933450"/>
          </a:xfrm>
          <a:prstGeom prst="rect">
            <a:avLst/>
          </a:prstGeom>
          <a:ln>
            <a:noFill/>
          </a:ln>
          <a:effectLst>
            <a:softEdge rad="112500"/>
          </a:effectLst>
        </p:spPr>
      </p:pic>
      <p:pic>
        <p:nvPicPr>
          <p:cNvPr id="5140" name="Picture 20" descr="http://tbn0.google.com/images?q=tbn:8bKzgSYgmMv92M:http://www.flyermall.com/Imgs/recipe/15.jpg">
            <a:hlinkClick r:id="rId9"/>
          </p:cNvPr>
          <p:cNvPicPr>
            <a:picLocks noChangeAspect="1" noChangeArrowheads="1"/>
          </p:cNvPicPr>
          <p:nvPr/>
        </p:nvPicPr>
        <p:blipFill>
          <a:blip r:embed="rId10"/>
          <a:srcRect/>
          <a:stretch>
            <a:fillRect/>
          </a:stretch>
        </p:blipFill>
        <p:spPr bwMode="auto">
          <a:xfrm>
            <a:off x="8001000" y="4565650"/>
            <a:ext cx="1143000" cy="956734"/>
          </a:xfrm>
          <a:prstGeom prst="rect">
            <a:avLst/>
          </a:prstGeom>
          <a:ln>
            <a:noFill/>
          </a:ln>
          <a:effectLst>
            <a:softEdge rad="112500"/>
          </a:effectLst>
        </p:spPr>
      </p:pic>
      <p:sp>
        <p:nvSpPr>
          <p:cNvPr id="14344" name="Rectangle 3"/>
          <p:cNvSpPr>
            <a:spLocks noGrp="1" noChangeArrowheads="1"/>
          </p:cNvSpPr>
          <p:nvPr>
            <p:ph idx="1"/>
          </p:nvPr>
        </p:nvSpPr>
        <p:spPr>
          <a:xfrm>
            <a:off x="990600" y="1600200"/>
            <a:ext cx="7696200" cy="4648200"/>
          </a:xfrm>
        </p:spPr>
        <p:txBody>
          <a:bodyPr/>
          <a:lstStyle/>
          <a:p>
            <a:pPr marL="514350" indent="-514350" eaLnBrk="1" hangingPunct="1">
              <a:lnSpc>
                <a:spcPct val="80000"/>
              </a:lnSpc>
              <a:buFontTx/>
              <a:buNone/>
            </a:pPr>
            <a:endParaRPr lang="en-US" altLang="en-US" sz="600" b="1" smtClean="0"/>
          </a:p>
          <a:p>
            <a:pPr marL="514350" indent="-514350" eaLnBrk="1" hangingPunct="1">
              <a:lnSpc>
                <a:spcPct val="80000"/>
              </a:lnSpc>
              <a:buClr>
                <a:srgbClr val="990099"/>
              </a:buClr>
              <a:buSzPct val="90000"/>
              <a:buFontTx/>
              <a:buAutoNum type="arabicPeriod"/>
            </a:pPr>
            <a:r>
              <a:rPr lang="en-US" altLang="en-US" sz="2200" b="1" smtClean="0">
                <a:latin typeface="Book Antiqua" pitchFamily="18" charset="0"/>
              </a:rPr>
              <a:t>Registration</a:t>
            </a:r>
            <a:r>
              <a:rPr lang="en-US" altLang="en-US" sz="2200" smtClean="0">
                <a:latin typeface="Book Antiqua" pitchFamily="18" charset="0"/>
              </a:rPr>
              <a:t> – register food processing plants – for verification of compliance with specific Regulations and standards.</a:t>
            </a:r>
          </a:p>
          <a:p>
            <a:pPr marL="514350" indent="-514350" eaLnBrk="1" hangingPunct="1">
              <a:lnSpc>
                <a:spcPct val="80000"/>
              </a:lnSpc>
              <a:buClr>
                <a:srgbClr val="990099"/>
              </a:buClr>
              <a:buSzPct val="90000"/>
              <a:buFontTx/>
              <a:buAutoNum type="arabicPeriod"/>
            </a:pPr>
            <a:endParaRPr lang="en-US" altLang="en-US" sz="1000" smtClean="0">
              <a:latin typeface="Book Antiqua" pitchFamily="18" charset="0"/>
            </a:endParaRPr>
          </a:p>
          <a:p>
            <a:pPr marL="514350" indent="-514350" eaLnBrk="1" hangingPunct="1">
              <a:lnSpc>
                <a:spcPct val="80000"/>
              </a:lnSpc>
              <a:buClr>
                <a:srgbClr val="990099"/>
              </a:buClr>
              <a:buSzPct val="90000"/>
              <a:buFontTx/>
              <a:buAutoNum type="arabicPeriod"/>
            </a:pPr>
            <a:r>
              <a:rPr lang="en-US" altLang="en-US" sz="2200" b="1" smtClean="0">
                <a:latin typeface="Book Antiqua" pitchFamily="18" charset="0"/>
              </a:rPr>
              <a:t>Inspection</a:t>
            </a:r>
            <a:r>
              <a:rPr lang="en-US" altLang="en-US" sz="2200" smtClean="0">
                <a:latin typeface="Book Antiqua" pitchFamily="18" charset="0"/>
              </a:rPr>
              <a:t> – Inspect sanitary conditions, hygienic practices and processing techniques in food processing establishments.</a:t>
            </a:r>
          </a:p>
          <a:p>
            <a:pPr marL="514350" indent="-514350" eaLnBrk="1" hangingPunct="1">
              <a:lnSpc>
                <a:spcPct val="80000"/>
              </a:lnSpc>
              <a:buClr>
                <a:srgbClr val="990099"/>
              </a:buClr>
              <a:buSzPct val="90000"/>
              <a:buFontTx/>
              <a:buAutoNum type="arabicPeriod"/>
            </a:pPr>
            <a:endParaRPr lang="en-US" altLang="en-US" sz="1000" b="1" smtClean="0">
              <a:latin typeface="Book Antiqua" pitchFamily="18" charset="0"/>
            </a:endParaRPr>
          </a:p>
          <a:p>
            <a:pPr marL="514350" indent="-514350" eaLnBrk="1" hangingPunct="1">
              <a:lnSpc>
                <a:spcPct val="80000"/>
              </a:lnSpc>
              <a:buClr>
                <a:srgbClr val="990099"/>
              </a:buClr>
              <a:buSzPct val="90000"/>
              <a:buFontTx/>
              <a:buAutoNum type="arabicPeriod"/>
            </a:pPr>
            <a:r>
              <a:rPr lang="en-US" altLang="en-US" sz="2200" b="1" smtClean="0">
                <a:latin typeface="Book Antiqua" pitchFamily="18" charset="0"/>
              </a:rPr>
              <a:t>Product Sampling</a:t>
            </a:r>
            <a:r>
              <a:rPr lang="en-US" altLang="en-US" sz="2200" smtClean="0">
                <a:latin typeface="Book Antiqua" pitchFamily="18" charset="0"/>
              </a:rPr>
              <a:t> – Sample processed food for subsequent analyses/testing (e.g. chemical/microbiological analyses; organoleptic evaluation; package integrity checks).</a:t>
            </a:r>
          </a:p>
          <a:p>
            <a:pPr marL="514350" indent="-514350" eaLnBrk="1" hangingPunct="1">
              <a:lnSpc>
                <a:spcPct val="80000"/>
              </a:lnSpc>
              <a:buClr>
                <a:srgbClr val="990099"/>
              </a:buClr>
              <a:buSzPct val="90000"/>
              <a:buFontTx/>
              <a:buAutoNum type="arabicPeriod"/>
            </a:pPr>
            <a:endParaRPr lang="en-US" altLang="en-US" sz="1000" b="1" smtClean="0">
              <a:latin typeface="Book Antiqua" pitchFamily="18" charset="0"/>
            </a:endParaRPr>
          </a:p>
          <a:p>
            <a:pPr marL="514350" indent="-514350" eaLnBrk="1" hangingPunct="1">
              <a:lnSpc>
                <a:spcPct val="80000"/>
              </a:lnSpc>
              <a:buClr>
                <a:srgbClr val="990099"/>
              </a:buClr>
              <a:buSzPct val="90000"/>
              <a:buFontTx/>
              <a:buAutoNum type="arabicPeriod"/>
            </a:pPr>
            <a:r>
              <a:rPr lang="en-US" altLang="en-US" sz="2200" b="1" smtClean="0">
                <a:latin typeface="Book Antiqua" pitchFamily="18" charset="0"/>
              </a:rPr>
              <a:t>Certification</a:t>
            </a:r>
            <a:r>
              <a:rPr lang="en-US" altLang="en-US" sz="2200" smtClean="0">
                <a:latin typeface="Book Antiqua" pitchFamily="18" charset="0"/>
              </a:rPr>
              <a:t> – Evaluate results of analyses/tests to ensure compliance with standards.  Issue Certificate of Approval or Export to facilitate sale locally or in the overseas market.</a:t>
            </a:r>
            <a:endParaRPr lang="en-US" altLang="en-US" sz="2200" b="1" smtClean="0">
              <a:latin typeface="Book Antiqua" pitchFamily="18" charset="0"/>
            </a:endParaRPr>
          </a:p>
        </p:txBody>
      </p:sp>
      <p:sp>
        <p:nvSpPr>
          <p:cNvPr id="1434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
        <p:nvSpPr>
          <p:cNvPr id="14346" name="Text Box 4"/>
          <p:cNvSpPr txBox="1">
            <a:spLocks noChangeArrowheads="1"/>
          </p:cNvSpPr>
          <p:nvPr/>
        </p:nvSpPr>
        <p:spPr bwMode="auto">
          <a:xfrm>
            <a:off x="12065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990600" y="1447800"/>
            <a:ext cx="7924800" cy="4343400"/>
          </a:xfrm>
        </p:spPr>
        <p:txBody>
          <a:bodyPr/>
          <a:lstStyle/>
          <a:p>
            <a:pPr marL="514350" indent="-514350" eaLnBrk="1" hangingPunct="1">
              <a:lnSpc>
                <a:spcPct val="80000"/>
              </a:lnSpc>
              <a:buClr>
                <a:srgbClr val="990099"/>
              </a:buClr>
              <a:buSzPct val="90000"/>
              <a:buFontTx/>
              <a:buAutoNum type="arabicPeriod" startAt="5"/>
            </a:pPr>
            <a:r>
              <a:rPr lang="en-US" altLang="en-US" sz="2200" b="1" smtClean="0">
                <a:latin typeface="Book Antiqua" pitchFamily="18" charset="0"/>
              </a:rPr>
              <a:t>Development of Standards</a:t>
            </a:r>
            <a:r>
              <a:rPr lang="en-US" altLang="en-US" sz="2200" smtClean="0">
                <a:latin typeface="Book Antiqua" pitchFamily="18" charset="0"/>
              </a:rPr>
              <a:t> – assist in the development of food standards (all of which are mandatory).</a:t>
            </a:r>
          </a:p>
          <a:p>
            <a:pPr marL="514350" indent="-514350" eaLnBrk="1" hangingPunct="1">
              <a:lnSpc>
                <a:spcPct val="80000"/>
              </a:lnSpc>
              <a:buClr>
                <a:srgbClr val="990099"/>
              </a:buClr>
              <a:buSzPct val="90000"/>
              <a:buFontTx/>
              <a:buAutoNum type="arabicPeriod" startAt="5"/>
            </a:pPr>
            <a:endParaRPr lang="en-US" altLang="en-US" sz="1000" b="1" smtClean="0">
              <a:latin typeface="Book Antiqua" pitchFamily="18" charset="0"/>
            </a:endParaRPr>
          </a:p>
          <a:p>
            <a:pPr marL="514350" indent="-514350" eaLnBrk="1" hangingPunct="1">
              <a:lnSpc>
                <a:spcPct val="80000"/>
              </a:lnSpc>
              <a:buClr>
                <a:srgbClr val="990099"/>
              </a:buClr>
              <a:buSzPct val="90000"/>
              <a:buFontTx/>
              <a:buAutoNum type="arabicPeriod" startAt="5"/>
            </a:pPr>
            <a:r>
              <a:rPr lang="en-US" altLang="en-US" sz="2200" b="1" smtClean="0">
                <a:latin typeface="Book Antiqua" pitchFamily="18" charset="0"/>
              </a:rPr>
              <a:t>Advisory</a:t>
            </a:r>
            <a:r>
              <a:rPr lang="en-US" altLang="en-US" sz="2200" smtClean="0">
                <a:latin typeface="Book Antiqua" pitchFamily="18" charset="0"/>
              </a:rPr>
              <a:t> – Advise processors and potential processors on legal requirements of local and international markets.</a:t>
            </a:r>
          </a:p>
          <a:p>
            <a:pPr marL="514350" indent="-514350" eaLnBrk="1" hangingPunct="1">
              <a:lnSpc>
                <a:spcPct val="80000"/>
              </a:lnSpc>
              <a:buClr>
                <a:srgbClr val="990099"/>
              </a:buClr>
              <a:buSzPct val="90000"/>
              <a:buFontTx/>
              <a:buAutoNum type="arabicPeriod" startAt="5"/>
            </a:pPr>
            <a:endParaRPr lang="en-US" altLang="en-US" sz="1000" b="1" smtClean="0">
              <a:latin typeface="Book Antiqua" pitchFamily="18" charset="0"/>
            </a:endParaRPr>
          </a:p>
          <a:p>
            <a:pPr marL="514350" indent="-514350" eaLnBrk="1" hangingPunct="1">
              <a:lnSpc>
                <a:spcPct val="80000"/>
              </a:lnSpc>
              <a:buClr>
                <a:srgbClr val="990099"/>
              </a:buClr>
              <a:buSzPct val="90000"/>
              <a:buFontTx/>
              <a:buAutoNum type="arabicPeriod" startAt="5"/>
            </a:pPr>
            <a:r>
              <a:rPr lang="en-US" altLang="en-US" sz="2200" b="1" smtClean="0">
                <a:latin typeface="Book Antiqua" pitchFamily="18" charset="0"/>
              </a:rPr>
              <a:t>Technical Assistance</a:t>
            </a:r>
            <a:r>
              <a:rPr lang="en-US" altLang="en-US" sz="2200" smtClean="0">
                <a:latin typeface="Book Antiqua" pitchFamily="18" charset="0"/>
              </a:rPr>
              <a:t> – Provide resource person/persons for in-plant training attachment for industry personnel.</a:t>
            </a:r>
          </a:p>
          <a:p>
            <a:pPr marL="514350" indent="-514350" eaLnBrk="1" hangingPunct="1">
              <a:lnSpc>
                <a:spcPct val="80000"/>
              </a:lnSpc>
              <a:buClr>
                <a:srgbClr val="990099"/>
              </a:buClr>
              <a:buSzPct val="90000"/>
              <a:buFontTx/>
              <a:buAutoNum type="arabicPeriod" startAt="5"/>
            </a:pPr>
            <a:endParaRPr lang="en-US" altLang="en-US" sz="1000" b="1" smtClean="0">
              <a:latin typeface="Book Antiqua" pitchFamily="18" charset="0"/>
            </a:endParaRPr>
          </a:p>
          <a:p>
            <a:pPr marL="514350" indent="-514350" eaLnBrk="1" hangingPunct="1">
              <a:lnSpc>
                <a:spcPct val="80000"/>
              </a:lnSpc>
              <a:buClr>
                <a:srgbClr val="990099"/>
              </a:buClr>
              <a:buSzPct val="90000"/>
              <a:buFontTx/>
              <a:buAutoNum type="arabicPeriod" startAt="5"/>
            </a:pPr>
            <a:r>
              <a:rPr lang="en-US" altLang="en-US" sz="2200" b="1" smtClean="0">
                <a:latin typeface="Book Antiqua" pitchFamily="18" charset="0"/>
              </a:rPr>
              <a:t>The Food Inspectorate Training and Development</a:t>
            </a:r>
            <a:r>
              <a:rPr lang="en-US" altLang="en-US" sz="2200" smtClean="0">
                <a:latin typeface="Book Antiqua" pitchFamily="18" charset="0"/>
              </a:rPr>
              <a:t> – Food inspection is a high specialized activity, requiring a combination of formal training and extensive practical experience.  Inspection personnel are University graduates, some with post-graduate training in Food Science, or graduates of a technical institution, with experience in the food industry.</a:t>
            </a:r>
          </a:p>
        </p:txBody>
      </p:sp>
      <p:pic>
        <p:nvPicPr>
          <p:cNvPr id="15363" name="Picture 4" descr="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
        <p:nvSpPr>
          <p:cNvPr id="15365" name="Text Box 4"/>
          <p:cNvSpPr txBox="1">
            <a:spLocks noChangeArrowheads="1"/>
          </p:cNvSpPr>
          <p:nvPr/>
        </p:nvSpPr>
        <p:spPr bwMode="auto">
          <a:xfrm>
            <a:off x="1143000" y="457200"/>
            <a:ext cx="7543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lnSpc>
                <a:spcPct val="80000"/>
              </a:lnSpc>
              <a:spcBef>
                <a:spcPct val="50000"/>
              </a:spcBef>
              <a:buClrTx/>
              <a:buSzTx/>
              <a:buFontTx/>
              <a:buNone/>
            </a:pPr>
            <a:r>
              <a:rPr lang="en-US" altLang="zh-CN" sz="4000" b="1" i="1">
                <a:solidFill>
                  <a:srgbClr val="990099"/>
                </a:solidFill>
                <a:latin typeface="Book Antiqua" pitchFamily="18" charset="0"/>
                <a:ea typeface="宋体" pitchFamily="2" charset="-122"/>
              </a:rPr>
              <a:t>REGULATORTY FUNCTIONS</a:t>
            </a:r>
            <a:endParaRPr lang="en-GB" altLang="en-US" sz="4000" b="1" i="1" u="sng">
              <a:solidFill>
                <a:srgbClr val="990099"/>
              </a:solidFill>
              <a:latin typeface="Book Antiqua" pitchFamily="18"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algn="ctr">
              <a:defRPr/>
            </a:pPr>
            <a:r>
              <a:rPr lang="en-029" sz="3600" dirty="0" smtClean="0">
                <a:solidFill>
                  <a:srgbClr val="990099"/>
                </a:solidFill>
                <a:latin typeface="Book Antiqua" panose="02040602050305030304" pitchFamily="18" charset="0"/>
              </a:rPr>
              <a:t>LEGAL REQUIREMENT FOR EXPORT</a:t>
            </a:r>
            <a:endParaRPr lang="en-029" sz="3600" dirty="0">
              <a:solidFill>
                <a:srgbClr val="990099"/>
              </a:solidFill>
              <a:latin typeface="Book Antiqua" panose="02040602050305030304" pitchFamily="18" charset="0"/>
            </a:endParaRPr>
          </a:p>
        </p:txBody>
      </p:sp>
      <p:sp>
        <p:nvSpPr>
          <p:cNvPr id="16388" name="Content Placeholder 1"/>
          <p:cNvSpPr>
            <a:spLocks noGrp="1"/>
          </p:cNvSpPr>
          <p:nvPr>
            <p:ph sz="quarter" idx="2"/>
          </p:nvPr>
        </p:nvSpPr>
        <p:spPr>
          <a:xfrm>
            <a:off x="762000" y="1371600"/>
            <a:ext cx="3962400" cy="464820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1600" smtClean="0"/>
              <a:t>) No person shall export or sell or attempt to export or sell (a) any prescribed food, unless a certificate has been issued in respect of such food in accordance with paragraph </a:t>
            </a:r>
            <a:r>
              <a:rPr lang="en-US" altLang="en-US" sz="1600" b="1" i="1" smtClean="0"/>
              <a:t>(a) </a:t>
            </a:r>
            <a:r>
              <a:rPr lang="en-US" altLang="en-US" sz="1600" smtClean="0"/>
              <a:t>of subsection </a:t>
            </a:r>
            <a:r>
              <a:rPr lang="en-US" altLang="en-US" sz="1600" b="1" smtClean="0"/>
              <a:t>(1)</a:t>
            </a:r>
            <a:r>
              <a:rPr lang="en-US" altLang="en-US" sz="1600" smtClean="0"/>
              <a:t>;</a:t>
            </a:r>
            <a:r>
              <a:rPr lang="en-US" altLang="en-US" sz="1600" b="1" smtClean="0"/>
              <a:t> </a:t>
            </a:r>
            <a:r>
              <a:rPr lang="en-US" altLang="en-US" sz="1600" smtClean="0"/>
              <a:t>or </a:t>
            </a:r>
            <a:endParaRPr lang="en-029" altLang="en-US" sz="1600" smtClean="0"/>
          </a:p>
          <a:p>
            <a:r>
              <a:rPr lang="en-US" altLang="en-US" sz="1600" smtClean="0"/>
              <a:t>(b) any prescribed food that is packed in containers that are tagged in accordance with paragraph </a:t>
            </a:r>
            <a:r>
              <a:rPr lang="en-US" altLang="en-US" sz="1600" i="1" smtClean="0"/>
              <a:t>(b)</a:t>
            </a:r>
            <a:r>
              <a:rPr lang="en-US" altLang="en-US" sz="1600" smtClean="0"/>
              <a:t> of the said subsection</a:t>
            </a:r>
          </a:p>
          <a:p>
            <a:r>
              <a:rPr lang="en-US" altLang="en-US" sz="1600" smtClean="0"/>
              <a:t>An</a:t>
            </a:r>
            <a:r>
              <a:rPr lang="en-US" altLang="en-US" sz="1600" b="1" i="1" smtClean="0"/>
              <a:t> </a:t>
            </a:r>
            <a:r>
              <a:rPr lang="en-US" altLang="en-US" sz="1600" smtClean="0"/>
              <a:t>inspector shall not certify as being fit for export or for sale any articles in an establishment where the sanitary conditions do not comply with the provisions of this Act</a:t>
            </a:r>
            <a:endParaRPr lang="en-029" altLang="en-US" sz="1600" smtClean="0"/>
          </a:p>
        </p:txBody>
      </p:sp>
      <p:sp>
        <p:nvSpPr>
          <p:cNvPr id="16389" name="Content Placeholder 7"/>
          <p:cNvSpPr>
            <a:spLocks noGrp="1"/>
          </p:cNvSpPr>
          <p:nvPr>
            <p:ph sz="quarter" idx="4"/>
          </p:nvPr>
        </p:nvSpPr>
        <p:spPr>
          <a:xfrm>
            <a:off x="4800600" y="1524000"/>
            <a:ext cx="3886200" cy="3862388"/>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2000" b="1" smtClean="0"/>
              <a:t>prescribed</a:t>
            </a:r>
            <a:r>
              <a:rPr lang="en-US" altLang="en-US" sz="2000" smtClean="0"/>
              <a:t>” means prescribed by the Act in which the word occurs or by any regulations made there under, and, in relation to any regulations, where no other authority is empowered in that behalf in the Act, means prescribed by the Governor-General in Council; </a:t>
            </a:r>
            <a:endParaRPr lang="en-029" altLang="en-US" sz="2000" smtClean="0"/>
          </a:p>
          <a:p>
            <a:pPr>
              <a:spcBef>
                <a:spcPct val="0"/>
              </a:spcBef>
            </a:pPr>
            <a:endParaRPr lang="en-029" altLang="en-US" sz="1400" smtClean="0"/>
          </a:p>
        </p:txBody>
      </p:sp>
      <p:sp>
        <p:nvSpPr>
          <p:cNvPr id="1639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sz="2800" dirty="0">
                <a:solidFill>
                  <a:srgbClr val="990099"/>
                </a:solidFill>
                <a:effectLst/>
                <a:latin typeface="Book Antiqua" panose="02040602050305030304" pitchFamily="18" charset="0"/>
              </a:rPr>
              <a:t>LIST OF PRESCRIBED FOODS</a:t>
            </a:r>
            <a:r>
              <a:rPr lang="en-029" sz="2800" dirty="0">
                <a:solidFill>
                  <a:srgbClr val="990099"/>
                </a:solidFill>
                <a:effectLst/>
                <a:latin typeface="Book Antiqua" panose="02040602050305030304" pitchFamily="18" charset="0"/>
              </a:rPr>
              <a:t/>
            </a:r>
            <a:br>
              <a:rPr lang="en-029" sz="2800" dirty="0">
                <a:solidFill>
                  <a:srgbClr val="990099"/>
                </a:solidFill>
                <a:effectLst/>
                <a:latin typeface="Book Antiqua" panose="02040602050305030304" pitchFamily="18" charset="0"/>
              </a:rPr>
            </a:br>
            <a:r>
              <a:rPr lang="en-US" sz="2800" dirty="0">
                <a:solidFill>
                  <a:srgbClr val="990099"/>
                </a:solidFill>
                <a:effectLst/>
                <a:latin typeface="Book Antiqua" panose="02040602050305030304" pitchFamily="18" charset="0"/>
              </a:rPr>
              <a:t>(UNDER THE PROCESSED FOOD ACT 1959)</a:t>
            </a:r>
            <a:r>
              <a:rPr lang="en-029" sz="2800" dirty="0">
                <a:solidFill>
                  <a:srgbClr val="990099"/>
                </a:solidFill>
                <a:effectLst/>
                <a:latin typeface="Book Antiqua" panose="02040602050305030304" pitchFamily="18" charset="0"/>
              </a:rPr>
              <a:t/>
            </a:r>
            <a:br>
              <a:rPr lang="en-029" sz="2800" dirty="0">
                <a:solidFill>
                  <a:srgbClr val="990099"/>
                </a:solidFill>
                <a:effectLst/>
                <a:latin typeface="Book Antiqua" panose="02040602050305030304" pitchFamily="18" charset="0"/>
              </a:rPr>
            </a:br>
            <a:endParaRPr lang="en-029" sz="2800" dirty="0">
              <a:solidFill>
                <a:srgbClr val="990099"/>
              </a:solidFill>
              <a:latin typeface="Book Antiqua" panose="02040602050305030304" pitchFamily="18" charset="0"/>
            </a:endParaRPr>
          </a:p>
        </p:txBody>
      </p:sp>
      <p:sp>
        <p:nvSpPr>
          <p:cNvPr id="2" name="Content Placeholder 1"/>
          <p:cNvSpPr>
            <a:spLocks noGrp="1"/>
          </p:cNvSpPr>
          <p:nvPr>
            <p:ph sz="quarter" idx="2"/>
          </p:nvPr>
        </p:nvSpPr>
        <p:spPr>
          <a:xfrm>
            <a:off x="457200" y="1444625"/>
            <a:ext cx="4040188" cy="3941763"/>
          </a:xfrm>
        </p:spPr>
        <p:txBody>
          <a:bodyPr/>
          <a:lstStyle/>
          <a:p>
            <a:pPr>
              <a:defRPr/>
            </a:pPr>
            <a:r>
              <a:rPr lang="en-US" sz="1400" dirty="0" smtClean="0"/>
              <a:t>Grapefruit Segments (whole and broken)</a:t>
            </a:r>
            <a:endParaRPr lang="en-029" sz="1400" dirty="0" smtClean="0"/>
          </a:p>
          <a:p>
            <a:pPr>
              <a:defRPr/>
            </a:pPr>
            <a:r>
              <a:rPr lang="en-US" sz="1400" b="1" dirty="0" smtClean="0"/>
              <a:t>Grapefruit </a:t>
            </a:r>
            <a:r>
              <a:rPr lang="en-US" sz="1400" b="1" dirty="0"/>
              <a:t>Juice (straight and concentrate)</a:t>
            </a:r>
            <a:endParaRPr lang="en-029" sz="1400" dirty="0"/>
          </a:p>
          <a:p>
            <a:pPr>
              <a:defRPr/>
            </a:pPr>
            <a:r>
              <a:rPr lang="en-US" sz="1400" b="1" dirty="0"/>
              <a:t>Canned Mango (slices)</a:t>
            </a:r>
            <a:endParaRPr lang="en-029" sz="1400" dirty="0"/>
          </a:p>
          <a:p>
            <a:pPr>
              <a:defRPr/>
            </a:pPr>
            <a:r>
              <a:rPr lang="en-US" sz="1400" dirty="0"/>
              <a:t>Mango with Rum</a:t>
            </a:r>
            <a:endParaRPr lang="en-029" sz="1400" dirty="0"/>
          </a:p>
          <a:p>
            <a:pPr>
              <a:defRPr/>
            </a:pPr>
            <a:r>
              <a:rPr lang="en-US" sz="1400" b="1" dirty="0"/>
              <a:t>Marmalade (Orange)</a:t>
            </a:r>
            <a:endParaRPr lang="en-029" sz="1400" dirty="0"/>
          </a:p>
          <a:p>
            <a:pPr>
              <a:defRPr/>
            </a:pPr>
            <a:r>
              <a:rPr lang="en-US" sz="1400" b="1" dirty="0"/>
              <a:t>Canned Orange Juice (straight and concentrate)</a:t>
            </a:r>
            <a:endParaRPr lang="en-029" sz="1400" dirty="0"/>
          </a:p>
          <a:p>
            <a:pPr>
              <a:defRPr/>
            </a:pPr>
            <a:r>
              <a:rPr lang="en-US" sz="1400" b="1" dirty="0"/>
              <a:t>Canned Pineapple (slices and chunks)</a:t>
            </a:r>
            <a:endParaRPr lang="en-029" sz="1400" dirty="0"/>
          </a:p>
          <a:p>
            <a:pPr>
              <a:defRPr/>
            </a:pPr>
            <a:r>
              <a:rPr lang="en-US" sz="1400" b="1" dirty="0"/>
              <a:t>Pineapple Juice</a:t>
            </a:r>
            <a:endParaRPr lang="en-029" sz="1400" dirty="0"/>
          </a:p>
          <a:p>
            <a:pPr>
              <a:defRPr/>
            </a:pPr>
            <a:r>
              <a:rPr lang="en-US" sz="1400" dirty="0"/>
              <a:t>Tomato in skin</a:t>
            </a:r>
            <a:endParaRPr lang="en-029" sz="1400" dirty="0"/>
          </a:p>
          <a:p>
            <a:pPr>
              <a:defRPr/>
            </a:pPr>
            <a:r>
              <a:rPr lang="en-US" sz="1400" b="1" dirty="0"/>
              <a:t>Canned Tomatoes</a:t>
            </a:r>
            <a:endParaRPr lang="en-029" sz="1400" b="1" dirty="0"/>
          </a:p>
          <a:p>
            <a:pPr>
              <a:defRPr/>
            </a:pPr>
            <a:r>
              <a:rPr lang="en-US" sz="1400" b="1" dirty="0"/>
              <a:t>Tomato Juice</a:t>
            </a:r>
            <a:endParaRPr lang="en-029" sz="1400" b="1" dirty="0"/>
          </a:p>
          <a:p>
            <a:pPr>
              <a:defRPr/>
            </a:pPr>
            <a:r>
              <a:rPr lang="en-US" sz="1400" dirty="0"/>
              <a:t>Tomato Juice Cocktail</a:t>
            </a:r>
            <a:endParaRPr lang="en-029" sz="1400" dirty="0"/>
          </a:p>
          <a:p>
            <a:pPr>
              <a:defRPr/>
            </a:pPr>
            <a:r>
              <a:rPr lang="en-US" sz="1400" b="1" dirty="0"/>
              <a:t>Tomato Ketchup</a:t>
            </a:r>
            <a:endParaRPr lang="en-029" sz="1400" b="1" dirty="0"/>
          </a:p>
          <a:p>
            <a:pPr>
              <a:defRPr/>
            </a:pPr>
            <a:endParaRPr lang="en-029" dirty="0"/>
          </a:p>
          <a:p>
            <a:pPr marL="0" indent="0" eaLnBrk="1" hangingPunct="1">
              <a:lnSpc>
                <a:spcPct val="90000"/>
              </a:lnSpc>
              <a:buFontTx/>
              <a:buNone/>
              <a:defRPr/>
            </a:pPr>
            <a:endParaRPr lang="en-US" sz="1400" dirty="0" smtClean="0">
              <a:latin typeface="Book Antiqua" pitchFamily="18" charset="0"/>
            </a:endParaRPr>
          </a:p>
        </p:txBody>
      </p:sp>
      <p:sp>
        <p:nvSpPr>
          <p:cNvPr id="17412" name="Content Placeholder 5"/>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1600" smtClean="0"/>
              <a:t>Canned Yams</a:t>
            </a:r>
            <a:endParaRPr lang="en-029" altLang="en-US" sz="1600" smtClean="0"/>
          </a:p>
          <a:p>
            <a:pPr>
              <a:spcBef>
                <a:spcPct val="0"/>
              </a:spcBef>
            </a:pPr>
            <a:r>
              <a:rPr lang="en-US" altLang="en-US" sz="1600" b="1" smtClean="0"/>
              <a:t>Canned Ackees </a:t>
            </a:r>
            <a:endParaRPr lang="en-029" altLang="en-US" sz="1600" smtClean="0"/>
          </a:p>
          <a:p>
            <a:pPr>
              <a:spcBef>
                <a:spcPct val="0"/>
              </a:spcBef>
            </a:pPr>
            <a:r>
              <a:rPr lang="en-US" altLang="en-US" sz="1600" b="1" smtClean="0"/>
              <a:t>Jellies</a:t>
            </a:r>
            <a:endParaRPr lang="en-029" altLang="en-US" sz="1600" smtClean="0"/>
          </a:p>
          <a:p>
            <a:pPr>
              <a:spcBef>
                <a:spcPct val="0"/>
              </a:spcBef>
            </a:pPr>
            <a:r>
              <a:rPr lang="en-US" altLang="en-US" sz="1600" b="1" smtClean="0"/>
              <a:t>Jams</a:t>
            </a:r>
            <a:endParaRPr lang="en-029" altLang="en-US" sz="1600" smtClean="0"/>
          </a:p>
          <a:p>
            <a:pPr>
              <a:spcBef>
                <a:spcPct val="0"/>
              </a:spcBef>
            </a:pPr>
            <a:r>
              <a:rPr lang="en-US" altLang="en-US" sz="1600" smtClean="0"/>
              <a:t>Guava Cups</a:t>
            </a:r>
            <a:endParaRPr lang="en-029" altLang="en-US" sz="1600" smtClean="0"/>
          </a:p>
          <a:p>
            <a:pPr>
              <a:spcBef>
                <a:spcPct val="0"/>
              </a:spcBef>
            </a:pPr>
            <a:r>
              <a:rPr lang="en-US" altLang="en-US" sz="1600" smtClean="0"/>
              <a:t>Guava Halves</a:t>
            </a:r>
            <a:endParaRPr lang="en-029" altLang="en-US" sz="1600" smtClean="0"/>
          </a:p>
          <a:p>
            <a:pPr>
              <a:spcBef>
                <a:spcPct val="0"/>
              </a:spcBef>
            </a:pPr>
            <a:r>
              <a:rPr lang="en-US" altLang="en-US" sz="1600" b="1" smtClean="0"/>
              <a:t>Fruit Nectars</a:t>
            </a:r>
            <a:endParaRPr lang="en-029" altLang="en-US" sz="1600" b="1" smtClean="0"/>
          </a:p>
          <a:p>
            <a:pPr>
              <a:spcBef>
                <a:spcPct val="0"/>
              </a:spcBef>
            </a:pPr>
            <a:r>
              <a:rPr lang="en-US" altLang="en-US" sz="1600" b="1" smtClean="0"/>
              <a:t>Sauces		</a:t>
            </a:r>
            <a:r>
              <a:rPr lang="en-US" altLang="en-US" sz="1600" smtClean="0"/>
              <a:t>	</a:t>
            </a:r>
          </a:p>
          <a:p>
            <a:pPr>
              <a:spcBef>
                <a:spcPct val="0"/>
              </a:spcBef>
            </a:pPr>
            <a:r>
              <a:rPr lang="en-US" altLang="en-US" sz="1600" u="sng" smtClean="0"/>
              <a:t>Hot Sauce</a:t>
            </a:r>
            <a:endParaRPr lang="en-029" altLang="en-US" sz="1600" u="sng" smtClean="0"/>
          </a:p>
          <a:p>
            <a:pPr>
              <a:spcBef>
                <a:spcPct val="0"/>
              </a:spcBef>
            </a:pPr>
            <a:r>
              <a:rPr lang="en-US" altLang="en-US" sz="1600" b="1" smtClean="0"/>
              <a:t>Hot Pepper Sauce</a:t>
            </a:r>
            <a:endParaRPr lang="en-029" altLang="en-US" sz="1600" smtClean="0"/>
          </a:p>
          <a:p>
            <a:pPr>
              <a:spcBef>
                <a:spcPct val="0"/>
              </a:spcBef>
            </a:pPr>
            <a:r>
              <a:rPr lang="en-US" altLang="en-US" sz="1600" b="1" smtClean="0"/>
              <a:t>Table Sauce</a:t>
            </a:r>
            <a:endParaRPr lang="en-029" altLang="en-US" sz="1600" smtClean="0"/>
          </a:p>
          <a:p>
            <a:pPr>
              <a:spcBef>
                <a:spcPct val="0"/>
              </a:spcBef>
            </a:pPr>
            <a:r>
              <a:rPr lang="en-US" altLang="en-US" sz="1600" b="1" smtClean="0"/>
              <a:t>Soya Sauce</a:t>
            </a:r>
            <a:endParaRPr lang="en-029" altLang="en-US" sz="1600" smtClean="0"/>
          </a:p>
          <a:p>
            <a:pPr>
              <a:spcBef>
                <a:spcPct val="0"/>
              </a:spcBef>
            </a:pPr>
            <a:r>
              <a:rPr lang="en-US" altLang="en-US" sz="1600" b="1" smtClean="0"/>
              <a:t>etc.</a:t>
            </a:r>
            <a:endParaRPr lang="en-029" altLang="en-US" sz="1600" smtClean="0"/>
          </a:p>
          <a:p>
            <a:pPr>
              <a:spcBef>
                <a:spcPct val="0"/>
              </a:spcBef>
            </a:pPr>
            <a:r>
              <a:rPr lang="en-US" altLang="en-US" sz="1600" smtClean="0"/>
              <a:t>Pickled Cucumbers</a:t>
            </a:r>
            <a:endParaRPr lang="en-029" altLang="en-US" sz="1600" smtClean="0"/>
          </a:p>
          <a:p>
            <a:pPr>
              <a:spcBef>
                <a:spcPct val="0"/>
              </a:spcBef>
            </a:pPr>
            <a:r>
              <a:rPr lang="en-US" altLang="en-US" sz="1600" smtClean="0"/>
              <a:t>Susumber</a:t>
            </a:r>
            <a:endParaRPr lang="en-029" altLang="en-US" sz="1600" smtClean="0"/>
          </a:p>
          <a:p>
            <a:pPr>
              <a:spcBef>
                <a:spcPct val="0"/>
              </a:spcBef>
            </a:pPr>
            <a:r>
              <a:rPr lang="en-US" altLang="en-US" sz="1600" smtClean="0"/>
              <a:t>Canned Soups</a:t>
            </a:r>
            <a:endParaRPr lang="en-029" altLang="en-US" sz="1600" smtClean="0"/>
          </a:p>
          <a:p>
            <a:pPr>
              <a:spcBef>
                <a:spcPct val="0"/>
              </a:spcBef>
            </a:pPr>
            <a:endParaRPr lang="en-029" altLang="en-US" smtClean="0"/>
          </a:p>
        </p:txBody>
      </p:sp>
      <p:sp>
        <p:nvSpPr>
          <p:cNvPr id="1741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rPr>
              <a:t>Presenter : Christopher Savariau</a:t>
            </a:r>
          </a:p>
        </p:txBody>
      </p:sp>
      <p:pic>
        <p:nvPicPr>
          <p:cNvPr id="17414" name="Picture 4" descr="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770</TotalTime>
  <Words>1329</Words>
  <Application>Microsoft Office PowerPoint</Application>
  <PresentationFormat>On-screen Show (4:3)</PresentationFormat>
  <Paragraphs>200</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PowerPoint Presentation</vt:lpstr>
      <vt:lpstr>PowerPoint Presentation</vt:lpstr>
      <vt:lpstr>PowerPoint Presentation</vt:lpstr>
      <vt:lpstr>Other Regulations </vt:lpstr>
      <vt:lpstr>PowerPoint Presentation</vt:lpstr>
      <vt:lpstr>PowerPoint Presentation</vt:lpstr>
      <vt:lpstr>PowerPoint Presentation</vt:lpstr>
      <vt:lpstr>LEGAL REQUIREMENT FOR EXPORT</vt:lpstr>
      <vt:lpstr>LIST OF PRESCRIBED FOODS (UNDER THE PROCESSED FOOD ACT 1959) </vt:lpstr>
      <vt:lpstr>LIST OF PRESCRIBED FOODS (UNDER THE PROCESSED FOOD ACT 1959) </vt:lpstr>
      <vt:lpstr>Current Cost for Various Certificates</vt:lpstr>
      <vt:lpstr>USA-FSMA PROPOSED RULES</vt:lpstr>
      <vt:lpstr>Legal Metrology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  on the  Inspectorate Department</dc:title>
  <dc:creator>dsimms</dc:creator>
  <cp:lastModifiedBy>Christopher Savariau</cp:lastModifiedBy>
  <cp:revision>87</cp:revision>
  <dcterms:created xsi:type="dcterms:W3CDTF">2008-03-04T17:57:01Z</dcterms:created>
  <dcterms:modified xsi:type="dcterms:W3CDTF">2015-11-11T14:25:59Z</dcterms:modified>
</cp:coreProperties>
</file>